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48" r:id="rId2"/>
  </p:sldMasterIdLst>
  <p:notesMasterIdLst>
    <p:notesMasterId r:id="rId4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9" r:id="rId22"/>
    <p:sldId id="280" r:id="rId23"/>
    <p:sldId id="281" r:id="rId24"/>
    <p:sldId id="282" r:id="rId25"/>
    <p:sldId id="283" r:id="rId26"/>
    <p:sldId id="284" r:id="rId27"/>
    <p:sldId id="275" r:id="rId28"/>
    <p:sldId id="276" r:id="rId29"/>
    <p:sldId id="277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genda" id="{FB348D79-7DBB-44CE-B5FF-D535597295AC}">
          <p14:sldIdLst>
            <p14:sldId id="256"/>
            <p14:sldId id="257"/>
          </p14:sldIdLst>
        </p14:section>
        <p14:section name="Analyse Algo" id="{F37DB8A7-D630-4509-BA84-FCFDDA46A1DC}">
          <p14:sldIdLst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Eigene Implementierung" id="{16CDBF6C-299A-480C-8772-617E14303D38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Anpassung" id="{C15FC8EE-661D-464D-A5E8-9940F2B02298}">
          <p14:sldIdLst>
            <p14:sldId id="272"/>
            <p14:sldId id="273"/>
            <p14:sldId id="274"/>
            <p14:sldId id="279"/>
            <p14:sldId id="280"/>
            <p14:sldId id="281"/>
            <p14:sldId id="282"/>
            <p14:sldId id="283"/>
            <p14:sldId id="284"/>
            <p14:sldId id="275"/>
            <p14:sldId id="276"/>
            <p14:sldId id="277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Auswertung" id="{1094EC80-C6B0-4321-9CCB-43081808AEBD}">
          <p14:sldIdLst>
            <p14:sldId id="291"/>
            <p14:sldId id="292"/>
            <p14:sldId id="293"/>
            <p14:sldId id="29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21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DE" sz="1800" b="0" strike="noStrike" spc="-1">
                <a:solidFill>
                  <a:srgbClr val="000000"/>
                </a:solidFill>
                <a:latin typeface="Calibri"/>
              </a:rPr>
              <a:t>Folie mittels Klicken verschieben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2000" b="0" strike="noStrike" spc="-1">
                <a:latin typeface="Arial"/>
              </a:rPr>
              <a:t>Format der Notizen mittels Klicken bearbeiten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1400" b="0" strike="noStrike" spc="-1">
                <a:latin typeface="Times New Roman"/>
              </a:rPr>
              <a:t>&lt;Kopfzeile&gt;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de-DE" sz="1400" b="0" strike="noStrike" spc="-1">
                <a:latin typeface="Times New Roman"/>
              </a:rPr>
              <a:t>&lt;Datum/Uhrzeit&gt;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de-DE" sz="1400" b="0" strike="noStrike" spc="-1">
                <a:latin typeface="Times New Roman"/>
              </a:rPr>
              <a:t>&lt;Fußzeile&gt;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4B208D41-2FE7-4BE8-A623-23064A460203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4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2437B30-7DD5-46C3-AE9D-485D541414A7}" type="slidenum">
              <a:rPr lang="en-DE" sz="1200" b="0" strike="noStrike" spc="-1">
                <a:latin typeface="Times New Roman"/>
              </a:rPr>
              <a:t>2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7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BD29783-7F31-4D92-8D5A-BF4BCF11D6AE}" type="slidenum">
              <a:rPr lang="en-DE" sz="1200" b="0" strike="noStrike" spc="-1">
                <a:latin typeface="Times New Roman"/>
              </a:rPr>
              <a:t>13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7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3682E3E-DA06-4159-857B-BB43AB8AC7D8}" type="slidenum">
              <a:rPr lang="en-DE" sz="1200" b="0" strike="noStrike" spc="-1">
                <a:latin typeface="Times New Roman"/>
              </a:rPr>
              <a:t>14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7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8C08EF4-52A4-4FAA-961A-8B315F57BEDE}" type="slidenum">
              <a:rPr lang="en-DE" sz="1200" b="0" strike="noStrike" spc="-1">
                <a:latin typeface="Times New Roman"/>
              </a:rPr>
              <a:t>15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F718A3C-EA52-481B-BAE4-12B151EF2D11}" type="slidenum">
              <a:rPr lang="en-DE" sz="1200" b="0" strike="noStrike" spc="-1">
                <a:latin typeface="Times New Roman"/>
              </a:rPr>
              <a:t>16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8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7C1E2C8-CB95-46F7-87C2-FC453586FDF9}" type="slidenum">
              <a:rPr lang="en-DE" sz="1200" b="0" strike="noStrike" spc="-1">
                <a:latin typeface="Times New Roman"/>
              </a:rPr>
              <a:t>18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36F0A80-73E1-4C78-B554-9637D9BFAE2D}" type="slidenum">
              <a:rPr lang="en-DE" sz="1200" b="0" strike="noStrike" spc="-1">
                <a:latin typeface="Times New Roman"/>
              </a:rPr>
              <a:t>19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4848-8DAD-B54C-8714-AB9ED90BD6B9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5698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4848-8DAD-B54C-8714-AB9ED90BD6B9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6546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4848-8DAD-B54C-8714-AB9ED90BD6B9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07213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4848-8DAD-B54C-8714-AB9ED90BD6B9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202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4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0F28DCA-AA3E-4A43-BC13-4E2584C0EFE6}" type="slidenum">
              <a:rPr lang="en-DE" sz="1200" b="0" strike="noStrike" spc="-1">
                <a:latin typeface="Times New Roman"/>
              </a:rPr>
              <a:t>4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4848-8DAD-B54C-8714-AB9ED90BD6B9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70526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4848-8DAD-B54C-8714-AB9ED90BD6B9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0614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9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37D605E-D886-4ED2-AD0B-190F09749277}" type="slidenum">
              <a:rPr lang="en-DE" sz="1200" b="0" strike="noStrike" spc="-1">
                <a:latin typeface="Times New Roman"/>
              </a:rPr>
              <a:t>26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9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DFCAAE6-4235-493D-8556-E04313D3D6D6}" type="slidenum">
              <a:rPr lang="en-DE" sz="1200" b="0" strike="noStrike" spc="-1">
                <a:latin typeface="Times New Roman"/>
              </a:rPr>
              <a:t>27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9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21F14F7-D625-40A2-99F2-D844C95BE263}" type="slidenum">
              <a:rPr lang="en-DE" sz="1200" b="0" strike="noStrike" spc="-1">
                <a:latin typeface="Times New Roman"/>
              </a:rPr>
              <a:t>28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4848-8DAD-B54C-8714-AB9ED90BD6B9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5140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4848-8DAD-B54C-8714-AB9ED90BD6B9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687999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4848-8DAD-B54C-8714-AB9ED90BD6B9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51630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4848-8DAD-B54C-8714-AB9ED90BD6B9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13464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4848-8DAD-B54C-8714-AB9ED90BD6B9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01005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5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E31DF0C-60B0-49BE-A6DB-4D5D6BFD84FB}" type="slidenum">
              <a:rPr lang="en-DE" sz="1200" b="0" strike="noStrike" spc="-1">
                <a:latin typeface="Times New Roman"/>
              </a:rPr>
              <a:t>5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4848-8DAD-B54C-8714-AB9ED90BD6B9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42708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4848-8DAD-B54C-8714-AB9ED90BD6B9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459797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4848-8DAD-B54C-8714-AB9ED90BD6B9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91132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74848-8DAD-B54C-8714-AB9ED90BD6B9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83800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5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8D32003-FDBD-41A7-A62A-385A3D38E345}" type="slidenum">
              <a:rPr lang="en-DE" sz="1200" b="0" strike="noStrike" spc="-1">
                <a:latin typeface="Times New Roman"/>
              </a:rPr>
              <a:t>6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5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2E15E21-3C77-4E40-97F7-A72463092487}" type="slidenum">
              <a:rPr lang="en-DE" sz="1200" b="0" strike="noStrike" spc="-1">
                <a:latin typeface="Times New Roman"/>
              </a:rPr>
              <a:t>7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6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F85A271-B52D-494C-89C3-E43CE698B9BF}" type="slidenum">
              <a:rPr lang="en-DE" sz="1200" b="0" strike="noStrike" spc="-1">
                <a:latin typeface="Times New Roman"/>
              </a:rPr>
              <a:t>8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6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F4C55498-7572-4C40-9D83-3C41DADBE4D5}" type="slidenum">
              <a:rPr lang="en-DE" sz="1200" b="0" strike="noStrike" spc="-1">
                <a:latin typeface="Times New Roman"/>
              </a:rPr>
              <a:t>10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6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E82B86C-A53A-463E-AFC0-EB983F3DDEA5}" type="slidenum">
              <a:rPr lang="en-DE" sz="1200" b="0" strike="noStrike" spc="-1">
                <a:latin typeface="Times New Roman"/>
              </a:rPr>
              <a:t>11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46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9A6D21D-CFA3-4191-B1E1-9C4ACA6D7AD3}" type="slidenum">
              <a:rPr lang="en-DE" sz="1200" b="0" strike="noStrike" spc="-1">
                <a:latin typeface="Times New Roman"/>
              </a:rPr>
              <a:t>12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C9CE4-806F-AC52-07FF-FE73FD44D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87D31F-EBBB-67BD-98FD-FD05E47C5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C7CA6-35EC-1A3B-E6C3-20A3B2FDB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54015-D875-3840-923E-8F6F4B2DB32E}" type="datetime1">
              <a:rPr lang="de-DE" smtClean="0"/>
              <a:t>13.02.2023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ED514-AE1A-48D6-08F4-269EFD5B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329C4-F5D2-AFE5-8881-D236C47C6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88675-D7C7-7147-92A3-C382D95F7D05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310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DE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49F191AC-0402-413F-9A8A-8CF23650EEEE}" type="datetime1">
              <a:rPr lang="de-DE" sz="1200" b="0" strike="noStrike" spc="-1">
                <a:solidFill>
                  <a:srgbClr val="8B8B8B"/>
                </a:solidFill>
                <a:latin typeface="Calibri"/>
              </a:rPr>
              <a:t>13.02.2023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de-DE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7B086CC-E1BA-4A5C-965F-786F04C5555E}" type="slidenum">
              <a:rPr lang="en-DE" sz="1200" b="0" strike="noStrike" spc="-1">
                <a:solidFill>
                  <a:srgbClr val="8B8B8B"/>
                </a:solidFill>
                <a:latin typeface="Calibri"/>
              </a:rPr>
              <a:t>‹Nr.›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DE" sz="2800" b="0" strike="noStrike" spc="-1">
                <a:solidFill>
                  <a:srgbClr val="000000"/>
                </a:solidFill>
                <a:latin typeface="Calibri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DE" sz="2000" b="0" strike="noStrike" spc="-1">
                <a:solidFill>
                  <a:srgbClr val="000000"/>
                </a:solidFill>
                <a:latin typeface="Calibri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DE" sz="1800" b="0" strike="noStrike" spc="-1">
                <a:solidFill>
                  <a:srgbClr val="000000"/>
                </a:solidFill>
                <a:latin typeface="Calibri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DE" sz="1800" b="0" strike="noStrike" spc="-1">
                <a:solidFill>
                  <a:srgbClr val="000000"/>
                </a:solidFill>
                <a:latin typeface="Calibri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DE" sz="2000" b="0" strike="noStrike" spc="-1">
                <a:solidFill>
                  <a:srgbClr val="000000"/>
                </a:solidFill>
                <a:latin typeface="Calibri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DE" sz="2000" b="0" strike="noStrike" spc="-1">
                <a:solidFill>
                  <a:srgbClr val="000000"/>
                </a:solidFill>
                <a:latin typeface="Calibri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DE" sz="2000" b="0" strike="noStrike" spc="-1">
                <a:solidFill>
                  <a:srgbClr val="000000"/>
                </a:solidFill>
                <a:latin typeface="Calibri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E98C3-5EE6-2E91-65E0-B581A47B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953926-91E3-982B-A54E-268B52A04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FDF32-0BD5-05B7-5BF3-E29453F7B2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6A1CB-3F2F-8445-BF6D-555F23605B92}" type="datetime1">
              <a:rPr lang="de-DE" smtClean="0"/>
              <a:t>13.02.2023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501F1-97D2-EE2D-C533-9C558A2B2F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04F27-E417-C0D0-2994-D5BA8FB28D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88675-D7C7-7147-92A3-C382D95F7D05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66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1564920" y="2609280"/>
            <a:ext cx="6967440" cy="100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6000" b="1" strike="noStrike" spc="-1">
                <a:solidFill>
                  <a:srgbClr val="F3F3F3"/>
                </a:solidFill>
                <a:latin typeface="Calibri"/>
              </a:rPr>
              <a:t>Subscale Algorithmus</a:t>
            </a:r>
            <a:endParaRPr lang="de-DE" sz="6000" b="0" strike="noStrike" spc="-1">
              <a:latin typeface="Arial"/>
            </a:endParaRPr>
          </a:p>
        </p:txBody>
      </p:sp>
      <p:sp>
        <p:nvSpPr>
          <p:cNvPr id="48" name="CustomShape 2"/>
          <p:cNvSpPr/>
          <p:nvPr/>
        </p:nvSpPr>
        <p:spPr>
          <a:xfrm>
            <a:off x="4218120" y="3624840"/>
            <a:ext cx="491148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800" b="0" strike="noStrike" spc="-1">
                <a:solidFill>
                  <a:srgbClr val="F3F3F3"/>
                </a:solidFill>
                <a:latin typeface="Calibri"/>
              </a:rPr>
              <a:t>Beschleunigung durch Verteilung</a:t>
            </a:r>
            <a:endParaRPr lang="de-DE" sz="2800" b="0" strike="noStrike" spc="-1">
              <a:latin typeface="Arial"/>
            </a:endParaRPr>
          </a:p>
        </p:txBody>
      </p:sp>
      <p:sp>
        <p:nvSpPr>
          <p:cNvPr id="49" name="Line 3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TextShape 4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0260AF22-B857-4CF4-B60D-482FDF32EDE0}" type="datetime1">
              <a:rPr lang="de-DE" sz="1200" b="0" strike="noStrike" spc="-1">
                <a:solidFill>
                  <a:srgbClr val="05ACD8"/>
                </a:solidFill>
                <a:latin typeface="Calibri"/>
              </a:rPr>
              <a:t>13.02.2023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51" name="Line 5"/>
          <p:cNvSpPr/>
          <p:nvPr/>
        </p:nvSpPr>
        <p:spPr>
          <a:xfrm flipV="1">
            <a:off x="1393200" y="6400800"/>
            <a:ext cx="5816160" cy="612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Line 6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Line 7"/>
          <p:cNvSpPr/>
          <p:nvPr/>
        </p:nvSpPr>
        <p:spPr>
          <a:xfrm>
            <a:off x="2031840" y="541800"/>
            <a:ext cx="101599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8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05ACD8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55" name="CustomShape 9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56" name="Line 10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DA9A4A-5BCB-42DA-BBF4-28985BE6ADB1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13.02.2023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96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98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10"/>
          <p:cNvSpPr/>
          <p:nvPr/>
        </p:nvSpPr>
        <p:spPr>
          <a:xfrm>
            <a:off x="318600" y="1144080"/>
            <a:ext cx="90972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Import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203" name="CustomShape 11"/>
          <p:cNvSpPr/>
          <p:nvPr/>
        </p:nvSpPr>
        <p:spPr>
          <a:xfrm>
            <a:off x="315000" y="17269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Auslesen von Tensordaten aus beliebigen Medium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04" name="CustomShape 12"/>
          <p:cNvSpPr/>
          <p:nvPr/>
        </p:nvSpPr>
        <p:spPr>
          <a:xfrm>
            <a:off x="315000" y="238752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Überführung in interne Datenstruktur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05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07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08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17"/>
          <p:cNvSpPr/>
          <p:nvPr/>
        </p:nvSpPr>
        <p:spPr>
          <a:xfrm>
            <a:off x="326160" y="2802240"/>
            <a:ext cx="3411720" cy="155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Beliebige Importerimplementierung: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  - Csv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  - Json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  - Xml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  - Ftp-Server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  -  …</a:t>
            </a:r>
            <a:endParaRPr lang="de-DE" sz="1600" b="0" strike="noStrike" spc="-1">
              <a:latin typeface="Arial"/>
            </a:endParaRPr>
          </a:p>
        </p:txBody>
      </p:sp>
      <p:pic>
        <p:nvPicPr>
          <p:cNvPr id="210" name="Picture 4" descr="Text&#10;&#10;Description automatically generated"/>
          <p:cNvPicPr/>
          <p:nvPr/>
        </p:nvPicPr>
        <p:blipFill>
          <a:blip r:embed="rId3"/>
          <a:stretch/>
        </p:blipFill>
        <p:spPr>
          <a:xfrm>
            <a:off x="4410000" y="690480"/>
            <a:ext cx="7511400" cy="5818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B8F23883-A183-4521-A392-BD6EFD0EFA93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13.02.2023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14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16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10"/>
          <p:cNvSpPr/>
          <p:nvPr/>
        </p:nvSpPr>
        <p:spPr>
          <a:xfrm>
            <a:off x="337320" y="1144080"/>
            <a:ext cx="87300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Export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221" name="CustomShape 11"/>
          <p:cNvSpPr/>
          <p:nvPr/>
        </p:nvSpPr>
        <p:spPr>
          <a:xfrm>
            <a:off x="315000" y="1726920"/>
            <a:ext cx="34117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Schreiben der Subspace Tabellen und des Clusters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22" name="CustomShape 12"/>
          <p:cNvSpPr/>
          <p:nvPr/>
        </p:nvSpPr>
        <p:spPr>
          <a:xfrm>
            <a:off x="315000" y="238752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Zwischenspeicher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23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5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6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17"/>
          <p:cNvSpPr/>
          <p:nvPr/>
        </p:nvSpPr>
        <p:spPr>
          <a:xfrm>
            <a:off x="326160" y="2802240"/>
            <a:ext cx="3411720" cy="130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Result: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Subtabellen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Kandidaten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Cluster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 - Csv Datei</a:t>
            </a:r>
            <a:endParaRPr lang="de-DE" sz="1600" b="0" strike="noStrike" spc="-1">
              <a:latin typeface="Arial"/>
            </a:endParaRPr>
          </a:p>
        </p:txBody>
      </p:sp>
      <p:pic>
        <p:nvPicPr>
          <p:cNvPr id="228" name="Grafik 227"/>
          <p:cNvPicPr/>
          <p:nvPr/>
        </p:nvPicPr>
        <p:blipFill>
          <a:blip r:embed="rId3"/>
          <a:stretch/>
        </p:blipFill>
        <p:spPr>
          <a:xfrm>
            <a:off x="5040000" y="958680"/>
            <a:ext cx="6171840" cy="4981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02CFA62C-4CB9-4262-AF85-C02269E220CA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13.02.2023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32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34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10"/>
          <p:cNvSpPr/>
          <p:nvPr/>
        </p:nvSpPr>
        <p:spPr>
          <a:xfrm>
            <a:off x="329040" y="1144080"/>
            <a:ext cx="178416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CoreSet-Seeker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239" name="CustomShape 11"/>
          <p:cNvSpPr/>
          <p:nvPr/>
        </p:nvSpPr>
        <p:spPr>
          <a:xfrm>
            <a:off x="315000" y="17269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Distanzberechnung zwischen allen Punkten einer übergebenen Dimension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40" name="CustomShape 12"/>
          <p:cNvSpPr/>
          <p:nvPr/>
        </p:nvSpPr>
        <p:spPr>
          <a:xfrm>
            <a:off x="315000" y="261720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Zusammenführen von Punkten mit Distanz kleiner als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41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43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44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17"/>
          <p:cNvSpPr/>
          <p:nvPr/>
        </p:nvSpPr>
        <p:spPr>
          <a:xfrm>
            <a:off x="315000" y="326124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Filtern von CoreSets mit weniger Punkten als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46" name="CustomShape 18"/>
          <p:cNvSpPr/>
          <p:nvPr/>
        </p:nvSpPr>
        <p:spPr>
          <a:xfrm>
            <a:off x="326160" y="3906720"/>
            <a:ext cx="3411720" cy="106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Weitere Implementierungs-möglichkeiten: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  - ParallelCoreSetSeeker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  - DistributedCoreSetSeeker</a:t>
            </a:r>
            <a:endParaRPr lang="de-DE" sz="1600" b="0" strike="noStrike" spc="-1">
              <a:latin typeface="Arial"/>
            </a:endParaRPr>
          </a:p>
        </p:txBody>
      </p:sp>
      <p:pic>
        <p:nvPicPr>
          <p:cNvPr id="247" name="Picture 5" descr="Text&#10;&#10;Description automatically generated"/>
          <p:cNvPicPr/>
          <p:nvPr/>
        </p:nvPicPr>
        <p:blipFill>
          <a:blip r:embed="rId3"/>
          <a:stretch/>
        </p:blipFill>
        <p:spPr>
          <a:xfrm>
            <a:off x="4529160" y="690480"/>
            <a:ext cx="7388640" cy="5723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B5B05032-A2CB-4B92-B6A4-5540B93495E7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13.02.2023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51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53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10"/>
          <p:cNvSpPr/>
          <p:nvPr/>
        </p:nvSpPr>
        <p:spPr>
          <a:xfrm>
            <a:off x="325440" y="1144080"/>
            <a:ext cx="236664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DenseUnitGenerator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258" name="CustomShape 11"/>
          <p:cNvSpPr/>
          <p:nvPr/>
        </p:nvSpPr>
        <p:spPr>
          <a:xfrm>
            <a:off x="315000" y="1726920"/>
            <a:ext cx="3411720" cy="82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Bildung von Kombinationen der Größe  aus allen Punkten des übergebenen CoreSets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59" name="CustomShape 12"/>
          <p:cNvSpPr/>
          <p:nvPr/>
        </p:nvSpPr>
        <p:spPr>
          <a:xfrm>
            <a:off x="315000" y="261720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Rückgabe der Collection von Kombinationssets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60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62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63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7"/>
          <p:cNvSpPr/>
          <p:nvPr/>
        </p:nvSpPr>
        <p:spPr>
          <a:xfrm>
            <a:off x="315000" y="3261240"/>
            <a:ext cx="3411720" cy="106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Weitere Implementierungs-möglichkeiten: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  - ParallelDenseUnitGenerator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  - DistributedDenseUnitGenerator</a:t>
            </a:r>
            <a:endParaRPr lang="de-DE" sz="16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BBBA906-EEAE-8949-4D83-20DA19A5A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341" y="548420"/>
            <a:ext cx="7220778" cy="5714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F16DFE6F-DC3A-4F18-95D7-3B0D75D6F4B2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13.02.2023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69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71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10"/>
          <p:cNvSpPr/>
          <p:nvPr/>
        </p:nvSpPr>
        <p:spPr>
          <a:xfrm>
            <a:off x="324720" y="1144080"/>
            <a:ext cx="209232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SubspaceDetector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276" name="CustomShape 11"/>
          <p:cNvSpPr/>
          <p:nvPr/>
        </p:nvSpPr>
        <p:spPr>
          <a:xfrm>
            <a:off x="315000" y="17269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Iteration über alle übergebenen Dense Units und vergleich derer Signaturen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77" name="CustomShape 12"/>
          <p:cNvSpPr/>
          <p:nvPr/>
        </p:nvSpPr>
        <p:spPr>
          <a:xfrm>
            <a:off x="315000" y="2363400"/>
            <a:ext cx="3411720" cy="82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Rückgabe von Subspaces: Collection von Dense Units mit gleicher Signatur in unterschiedlichen Dimensionen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78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80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81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17"/>
          <p:cNvSpPr/>
          <p:nvPr/>
        </p:nvSpPr>
        <p:spPr>
          <a:xfrm>
            <a:off x="315000" y="3246120"/>
            <a:ext cx="3411720" cy="106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Weitere Implementierungs-möglichkeiten: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  - ParallelSubspaceDetector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  - DistributedSubspaceDetector</a:t>
            </a:r>
            <a:endParaRPr lang="de-DE" sz="16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E03640C-770E-2197-32BC-A108079EC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880" y="881914"/>
            <a:ext cx="7531179" cy="47284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EFC3179B-5AAA-415C-96D1-D339F73D7D8A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13.02.2023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87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89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10"/>
          <p:cNvSpPr/>
          <p:nvPr/>
        </p:nvSpPr>
        <p:spPr>
          <a:xfrm>
            <a:off x="325080" y="1144080"/>
            <a:ext cx="220644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SubspaceCombiner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294" name="CustomShape 11"/>
          <p:cNvSpPr/>
          <p:nvPr/>
        </p:nvSpPr>
        <p:spPr>
          <a:xfrm>
            <a:off x="315000" y="1726920"/>
            <a:ext cx="3411720" cy="82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Auflösen der Subspaces in Collections mit Punkten durch Kombination aller Punkte der Dense Units im Subspace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95" name="CustomShape 12"/>
          <p:cNvSpPr/>
          <p:nvPr/>
        </p:nvSpPr>
        <p:spPr>
          <a:xfrm>
            <a:off x="315000" y="25981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Rückgabe von Clusterkandidaten zur Weiterverarbeitung mit DBSCAN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296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98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99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17"/>
          <p:cNvSpPr/>
          <p:nvPr/>
        </p:nvSpPr>
        <p:spPr>
          <a:xfrm>
            <a:off x="315000" y="3223080"/>
            <a:ext cx="3411720" cy="106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Weitere Implementierungs-möglichkeiten: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  - ParallelSubspaceCombiner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  - DistributedSubspaceCombiner</a:t>
            </a:r>
            <a:endParaRPr lang="de-DE" sz="1600" b="0" strike="noStrike" spc="-1">
              <a:latin typeface="Arial"/>
            </a:endParaRPr>
          </a:p>
        </p:txBody>
      </p:sp>
      <p:pic>
        <p:nvPicPr>
          <p:cNvPr id="301" name="Picture 2" descr="Text&#10;&#10;Description automatically generated"/>
          <p:cNvPicPr/>
          <p:nvPr/>
        </p:nvPicPr>
        <p:blipFill>
          <a:blip r:embed="rId3"/>
          <a:stretch/>
        </p:blipFill>
        <p:spPr>
          <a:xfrm>
            <a:off x="4665240" y="774720"/>
            <a:ext cx="7256160" cy="5621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EB9D110F-DB4C-4E93-A52B-2E9532448852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13.02.2023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305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307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10"/>
          <p:cNvSpPr/>
          <p:nvPr/>
        </p:nvSpPr>
        <p:spPr>
          <a:xfrm>
            <a:off x="319680" y="1144080"/>
            <a:ext cx="95688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Factory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312" name="CustomShape 11"/>
          <p:cNvSpPr/>
          <p:nvPr/>
        </p:nvSpPr>
        <p:spPr>
          <a:xfrm>
            <a:off x="315000" y="172692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Beliebige Kombination der Bausteine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313" name="CustomShape 12"/>
          <p:cNvSpPr/>
          <p:nvPr/>
        </p:nvSpPr>
        <p:spPr>
          <a:xfrm>
            <a:off x="315000" y="211716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Vergleich unterschiedlicher Beschleunigungsverfahren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314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316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317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17"/>
          <p:cNvSpPr/>
          <p:nvPr/>
        </p:nvSpPr>
        <p:spPr>
          <a:xfrm>
            <a:off x="315000" y="2752920"/>
            <a:ext cx="3411720" cy="82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Konfliktfreie, parallele Entwicklung weiterer Bausteine dank Open-Close-Principle</a:t>
            </a:r>
            <a:endParaRPr lang="de-DE" sz="1600" b="0" strike="noStrike" spc="-1">
              <a:latin typeface="Arial"/>
            </a:endParaRPr>
          </a:p>
        </p:txBody>
      </p:sp>
      <p:pic>
        <p:nvPicPr>
          <p:cNvPr id="319" name="Picture 2" descr="A computer screen capture&#10;&#10;Description automatically generated with medium confidence"/>
          <p:cNvPicPr/>
          <p:nvPr/>
        </p:nvPicPr>
        <p:blipFill>
          <a:blip r:embed="rId3"/>
          <a:stretch/>
        </p:blipFill>
        <p:spPr>
          <a:xfrm>
            <a:off x="4606920" y="824040"/>
            <a:ext cx="7044120" cy="5456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1647720" y="2002320"/>
            <a:ext cx="10061280" cy="100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6000" b="1" strike="noStrike" spc="-1">
                <a:solidFill>
                  <a:srgbClr val="F3F3F3"/>
                </a:solidFill>
                <a:latin typeface="Calibri"/>
              </a:rPr>
              <a:t>Anpassung existierende Lösung</a:t>
            </a:r>
            <a:endParaRPr lang="de-DE" sz="6000" b="0" strike="noStrike" spc="-1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1467720" y="3060000"/>
            <a:ext cx="4567830" cy="267620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lang="de-DE" sz="2800" b="0" strike="noStrike" spc="-1" dirty="0">
                <a:solidFill>
                  <a:srgbClr val="F3F3F3"/>
                </a:solidFill>
                <a:latin typeface="Calibri"/>
              </a:rPr>
              <a:t>Idee der Verteilung</a:t>
            </a:r>
          </a:p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lang="de-DE" sz="2800" b="0" strike="noStrike" spc="-1" dirty="0">
                <a:solidFill>
                  <a:srgbClr val="F3F3F3"/>
                </a:solidFill>
                <a:latin typeface="Calibri"/>
              </a:rPr>
              <a:t>Probleme</a:t>
            </a:r>
          </a:p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lang="de-DE" sz="2800" b="0" strike="noStrike" spc="-1" dirty="0">
                <a:solidFill>
                  <a:srgbClr val="F3F3F3"/>
                </a:solidFill>
                <a:latin typeface="Calibri"/>
              </a:rPr>
              <a:t>Code Umstrukturierung</a:t>
            </a:r>
          </a:p>
          <a:p>
            <a:pPr marL="457200" indent="-456840">
              <a:buClr>
                <a:srgbClr val="F3F3F3"/>
              </a:buClr>
              <a:buFont typeface="Arial"/>
              <a:buChar char="•"/>
            </a:pPr>
            <a:r>
              <a:rPr lang="de-DE" sz="2800" b="0" strike="noStrike" spc="-1" dirty="0" err="1">
                <a:solidFill>
                  <a:srgbClr val="F3F3F3"/>
                </a:solidFill>
                <a:latin typeface="Calibri"/>
              </a:rPr>
              <a:t>CalculateRemote</a:t>
            </a:r>
            <a:r>
              <a:rPr lang="de-DE" sz="2800" b="0" strike="noStrike" spc="-1" dirty="0">
                <a:solidFill>
                  <a:srgbClr val="F3F3F3"/>
                </a:solidFill>
                <a:latin typeface="Calibri"/>
              </a:rPr>
              <a:t>-Methode</a:t>
            </a:r>
          </a:p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lang="de-DE" sz="2800" b="0" strike="noStrike" spc="-1" dirty="0">
                <a:solidFill>
                  <a:srgbClr val="F3F3F3"/>
                </a:solidFill>
                <a:latin typeface="Calibri"/>
              </a:rPr>
              <a:t>Verteilung</a:t>
            </a:r>
          </a:p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lang="de-DE" sz="2800" b="0" strike="noStrike" spc="-1" dirty="0">
                <a:solidFill>
                  <a:srgbClr val="F3F3F3"/>
                </a:solidFill>
                <a:latin typeface="Calibri"/>
              </a:rPr>
              <a:t>Docker und Demo</a:t>
            </a:r>
          </a:p>
        </p:txBody>
      </p:sp>
      <p:sp>
        <p:nvSpPr>
          <p:cNvPr id="322" name="Line 3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TextShape 4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205F7D9-C658-458E-81FB-DB0FA24F0AB7}" type="datetime1">
              <a:rPr lang="de-DE" sz="1200" b="0" strike="noStrike" spc="-1">
                <a:solidFill>
                  <a:srgbClr val="05ACD8"/>
                </a:solidFill>
                <a:latin typeface="Calibri"/>
              </a:rPr>
              <a:t>13.02.2023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324" name="Line 5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6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05ACD8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326" name="Line 7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8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328" name="Line 9"/>
          <p:cNvSpPr/>
          <p:nvPr/>
        </p:nvSpPr>
        <p:spPr>
          <a:xfrm>
            <a:off x="2031840" y="541800"/>
            <a:ext cx="711216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Line 10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11"/>
          <p:cNvSpPr/>
          <p:nvPr/>
        </p:nvSpPr>
        <p:spPr>
          <a:xfrm>
            <a:off x="826200" y="2002320"/>
            <a:ext cx="566640" cy="100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6000" b="1" strike="noStrike" spc="-1">
                <a:solidFill>
                  <a:srgbClr val="05ACD8"/>
                </a:solidFill>
                <a:latin typeface="Calibri"/>
              </a:rPr>
              <a:t>3</a:t>
            </a:r>
            <a:endParaRPr lang="de-DE" sz="6000" b="0" strike="noStrike" spc="-1">
              <a:latin typeface="Arial"/>
            </a:endParaRPr>
          </a:p>
        </p:txBody>
      </p:sp>
      <p:sp>
        <p:nvSpPr>
          <p:cNvPr id="331" name="Line 12"/>
          <p:cNvSpPr/>
          <p:nvPr/>
        </p:nvSpPr>
        <p:spPr>
          <a:xfrm flipV="1">
            <a:off x="1393200" y="6400800"/>
            <a:ext cx="5816160" cy="612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13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039E9166-71C4-4168-AB84-1B3C45E14145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13.02.2023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338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340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10"/>
          <p:cNvSpPr/>
          <p:nvPr/>
        </p:nvSpPr>
        <p:spPr>
          <a:xfrm>
            <a:off x="438480" y="1144080"/>
            <a:ext cx="64152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Idee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345" name="CustomShape 11"/>
          <p:cNvSpPr/>
          <p:nvPr/>
        </p:nvSpPr>
        <p:spPr>
          <a:xfrm>
            <a:off x="315000" y="172692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Labels auf einem Knoten bestimmen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346" name="CustomShape 12"/>
          <p:cNvSpPr/>
          <p:nvPr/>
        </p:nvSpPr>
        <p:spPr>
          <a:xfrm>
            <a:off x="315000" y="2117160"/>
            <a:ext cx="34117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Berechnung der Slices auf den Cluster verteilen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347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349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350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17"/>
          <p:cNvSpPr/>
          <p:nvPr/>
        </p:nvSpPr>
        <p:spPr>
          <a:xfrm>
            <a:off x="315000" y="2752920"/>
            <a:ext cx="34117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Slices einsammeln und zusammenführen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352" name="CustomShape 18"/>
          <p:cNvSpPr/>
          <p:nvPr/>
        </p:nvSpPr>
        <p:spPr>
          <a:xfrm>
            <a:off x="315000" y="332928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Cluster auf einem Knoten berechnen</a:t>
            </a:r>
            <a:endParaRPr lang="de-DE" sz="1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941DC22-ADA2-4C50-BB66-B9E278285B08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13.02.2023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356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358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0"/>
          <p:cNvSpPr/>
          <p:nvPr/>
        </p:nvSpPr>
        <p:spPr>
          <a:xfrm>
            <a:off x="360000" y="1144080"/>
            <a:ext cx="120240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Probleme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363" name="CustomShape 11"/>
          <p:cNvSpPr/>
          <p:nvPr/>
        </p:nvSpPr>
        <p:spPr>
          <a:xfrm>
            <a:off x="315000" y="172692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Eine Methode: CalculateCadidates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364" name="CustomShape 12"/>
          <p:cNvSpPr/>
          <p:nvPr/>
        </p:nvSpPr>
        <p:spPr>
          <a:xfrm>
            <a:off x="315000" y="2117160"/>
            <a:ext cx="34117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Berechnen und Schreiben der Slices nicht getrennt 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365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367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368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17"/>
          <p:cNvSpPr/>
          <p:nvPr/>
        </p:nvSpPr>
        <p:spPr>
          <a:xfrm>
            <a:off x="315000" y="2752920"/>
            <a:ext cx="34117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Lesen und zusammenführen der Slices nicht getrennt </a:t>
            </a:r>
            <a:endParaRPr lang="de-DE" sz="1600" b="0" strike="noStrike" spc="-1">
              <a:latin typeface="Arial"/>
            </a:endParaRPr>
          </a:p>
        </p:txBody>
      </p:sp>
      <p:pic>
        <p:nvPicPr>
          <p:cNvPr id="370" name="Grafik 369"/>
          <p:cNvPicPr/>
          <p:nvPr/>
        </p:nvPicPr>
        <p:blipFill>
          <a:blip r:embed="rId3"/>
          <a:stretch/>
        </p:blipFill>
        <p:spPr>
          <a:xfrm>
            <a:off x="4855680" y="1598400"/>
            <a:ext cx="6304320" cy="3567240"/>
          </a:xfrm>
          <a:prstGeom prst="rect">
            <a:avLst/>
          </a:prstGeom>
          <a:ln w="0">
            <a:noFill/>
          </a:ln>
        </p:spPr>
      </p:pic>
      <p:sp>
        <p:nvSpPr>
          <p:cNvPr id="371" name="CustomShape 18"/>
          <p:cNvSpPr/>
          <p:nvPr/>
        </p:nvSpPr>
        <p:spPr>
          <a:xfrm>
            <a:off x="315000" y="332928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Code: Unantastbare Black Box</a:t>
            </a:r>
            <a:endParaRPr lang="de-DE" sz="1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8B62A7A-1AAD-4916-A5DD-96E528B92A1E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13.02.2023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0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Line 5"/>
          <p:cNvSpPr/>
          <p:nvPr/>
        </p:nvSpPr>
        <p:spPr>
          <a:xfrm>
            <a:off x="2031840" y="541800"/>
            <a:ext cx="7169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6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63" name="Line 7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Line 8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" name="Line 9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" name="CustomShape 10"/>
          <p:cNvSpPr/>
          <p:nvPr/>
        </p:nvSpPr>
        <p:spPr>
          <a:xfrm>
            <a:off x="1872360" y="2112840"/>
            <a:ext cx="278856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Analyse des Algorithmus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67" name="CustomShape 11"/>
          <p:cNvSpPr/>
          <p:nvPr/>
        </p:nvSpPr>
        <p:spPr>
          <a:xfrm>
            <a:off x="1862280" y="2584440"/>
            <a:ext cx="3411720" cy="130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Datenaufbereitung</a:t>
            </a:r>
            <a:endParaRPr lang="de-DE" sz="16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600" b="0" strike="noStrike" spc="-1" dirty="0" err="1">
                <a:solidFill>
                  <a:srgbClr val="000000"/>
                </a:solidFill>
                <a:latin typeface="Calibri"/>
              </a:rPr>
              <a:t>CoreSet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-Erzeugung</a:t>
            </a:r>
            <a:endParaRPr lang="de-DE" sz="16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Kombination zu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/>
              </a:rPr>
              <a:t>Dense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 Units</a:t>
            </a:r>
            <a:endParaRPr lang="de-DE" sz="16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600" b="0" strike="noStrike" spc="-1" dirty="0" err="1">
                <a:solidFill>
                  <a:srgbClr val="000000"/>
                </a:solidFill>
                <a:latin typeface="Calibri"/>
              </a:rPr>
              <a:t>Dense</a:t>
            </a: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 Unit Kollision</a:t>
            </a:r>
            <a:endParaRPr lang="de-DE" sz="16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600" b="0" strike="noStrike" spc="-1" dirty="0" err="1">
                <a:solidFill>
                  <a:srgbClr val="000000"/>
                </a:solidFill>
                <a:latin typeface="Calibri"/>
              </a:rPr>
              <a:t>Subspacing</a:t>
            </a:r>
            <a:endParaRPr lang="de-DE" sz="1600" b="0" strike="noStrike" spc="-1" dirty="0">
              <a:latin typeface="Arial"/>
            </a:endParaRPr>
          </a:p>
        </p:txBody>
      </p:sp>
      <p:sp>
        <p:nvSpPr>
          <p:cNvPr id="68" name="CustomShape 12"/>
          <p:cNvSpPr/>
          <p:nvPr/>
        </p:nvSpPr>
        <p:spPr>
          <a:xfrm>
            <a:off x="1220760" y="2051280"/>
            <a:ext cx="52848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5400" b="1" strike="noStrike" spc="-1">
                <a:solidFill>
                  <a:srgbClr val="05ACD8"/>
                </a:solidFill>
                <a:latin typeface="Calibri"/>
              </a:rPr>
              <a:t>1</a:t>
            </a:r>
            <a:endParaRPr lang="de-DE" sz="5400" b="0" strike="noStrike" spc="-1">
              <a:latin typeface="Arial"/>
            </a:endParaRPr>
          </a:p>
        </p:txBody>
      </p:sp>
      <p:sp>
        <p:nvSpPr>
          <p:cNvPr id="69" name="CustomShape 13"/>
          <p:cNvSpPr/>
          <p:nvPr/>
        </p:nvSpPr>
        <p:spPr>
          <a:xfrm>
            <a:off x="1875600" y="4178160"/>
            <a:ext cx="277020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Eigene Implementierung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70" name="CustomShape 14"/>
          <p:cNvSpPr/>
          <p:nvPr/>
        </p:nvSpPr>
        <p:spPr>
          <a:xfrm>
            <a:off x="1862280" y="4649760"/>
            <a:ext cx="3411720" cy="130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</a:rPr>
              <a:t>Import/Export</a:t>
            </a:r>
            <a:endParaRPr lang="de-DE" sz="16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 dirty="0" err="1">
                <a:solidFill>
                  <a:srgbClr val="000000"/>
                </a:solidFill>
                <a:latin typeface="Calibri"/>
              </a:rPr>
              <a:t>CoreSet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</a:rPr>
              <a:t>-Seeker</a:t>
            </a:r>
            <a:endParaRPr lang="de-DE" sz="16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</a:rPr>
              <a:t>Dense Unit Generator</a:t>
            </a:r>
            <a:endParaRPr lang="de-DE" sz="16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</a:rPr>
              <a:t>Subspace Detector</a:t>
            </a:r>
            <a:endParaRPr lang="de-DE" sz="16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</a:rPr>
              <a:t>Subspace Combiner</a:t>
            </a:r>
            <a:endParaRPr lang="de-DE" sz="1600" b="0" strike="noStrike" spc="-1" dirty="0">
              <a:latin typeface="Arial"/>
            </a:endParaRPr>
          </a:p>
        </p:txBody>
      </p:sp>
      <p:sp>
        <p:nvSpPr>
          <p:cNvPr id="71" name="CustomShape 15"/>
          <p:cNvSpPr/>
          <p:nvPr/>
        </p:nvSpPr>
        <p:spPr>
          <a:xfrm>
            <a:off x="1220760" y="4116600"/>
            <a:ext cx="52848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5400" b="1" strike="noStrike" spc="-1">
                <a:solidFill>
                  <a:srgbClr val="05ACD8"/>
                </a:solidFill>
                <a:latin typeface="Calibri"/>
              </a:rPr>
              <a:t>2</a:t>
            </a:r>
            <a:endParaRPr lang="de-DE" sz="5400" b="0" strike="noStrike" spc="-1">
              <a:latin typeface="Arial"/>
            </a:endParaRPr>
          </a:p>
        </p:txBody>
      </p:sp>
      <p:sp>
        <p:nvSpPr>
          <p:cNvPr id="72" name="CustomShape 16"/>
          <p:cNvSpPr/>
          <p:nvPr/>
        </p:nvSpPr>
        <p:spPr>
          <a:xfrm>
            <a:off x="7293240" y="2113920"/>
            <a:ext cx="348804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Anpassung existierende Lösung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73" name="CustomShape 17"/>
          <p:cNvSpPr/>
          <p:nvPr/>
        </p:nvSpPr>
        <p:spPr>
          <a:xfrm>
            <a:off x="7278120" y="2585160"/>
            <a:ext cx="3411720" cy="15682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Idee der Verteilung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 Umstrukturierung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CalculateRemote</a:t>
            </a: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-Methode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Verteilung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Docker und Demo</a:t>
            </a:r>
          </a:p>
        </p:txBody>
      </p:sp>
      <p:sp>
        <p:nvSpPr>
          <p:cNvPr id="74" name="CustomShape 18"/>
          <p:cNvSpPr/>
          <p:nvPr/>
        </p:nvSpPr>
        <p:spPr>
          <a:xfrm>
            <a:off x="6636600" y="2052360"/>
            <a:ext cx="52848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5400" b="1" strike="noStrike" spc="-1">
                <a:solidFill>
                  <a:srgbClr val="05ACD8"/>
                </a:solidFill>
                <a:latin typeface="Calibri"/>
              </a:rPr>
              <a:t>3</a:t>
            </a:r>
            <a:endParaRPr lang="de-DE" sz="5400" b="0" strike="noStrike" spc="-1">
              <a:latin typeface="Arial"/>
            </a:endParaRPr>
          </a:p>
        </p:txBody>
      </p:sp>
      <p:sp>
        <p:nvSpPr>
          <p:cNvPr id="75" name="CustomShape 19"/>
          <p:cNvSpPr/>
          <p:nvPr/>
        </p:nvSpPr>
        <p:spPr>
          <a:xfrm>
            <a:off x="7284600" y="4178160"/>
            <a:ext cx="146124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 dirty="0">
                <a:solidFill>
                  <a:srgbClr val="000000"/>
                </a:solidFill>
                <a:latin typeface="Calibri"/>
              </a:rPr>
              <a:t>Auswertung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76" name="CustomShape 20"/>
          <p:cNvSpPr/>
          <p:nvPr/>
        </p:nvSpPr>
        <p:spPr>
          <a:xfrm>
            <a:off x="7278120" y="4649760"/>
            <a:ext cx="3411720" cy="10757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Sequentielle Messungen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Parallele Messungen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Vergleich von sequentiellen und parallelen Messungen</a:t>
            </a:r>
          </a:p>
        </p:txBody>
      </p:sp>
      <p:sp>
        <p:nvSpPr>
          <p:cNvPr id="77" name="CustomShape 21"/>
          <p:cNvSpPr/>
          <p:nvPr/>
        </p:nvSpPr>
        <p:spPr>
          <a:xfrm>
            <a:off x="6636600" y="4116600"/>
            <a:ext cx="52848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5400" b="1" strike="noStrike" spc="-1">
                <a:solidFill>
                  <a:srgbClr val="05ACD8"/>
                </a:solidFill>
                <a:latin typeface="Calibri"/>
              </a:rPr>
              <a:t>4</a:t>
            </a:r>
            <a:endParaRPr lang="de-DE" sz="5400" b="0" strike="noStrike" spc="-1">
              <a:latin typeface="Arial"/>
            </a:endParaRPr>
          </a:p>
        </p:txBody>
      </p:sp>
      <p:sp>
        <p:nvSpPr>
          <p:cNvPr id="78" name="CustomShape 22"/>
          <p:cNvSpPr/>
          <p:nvPr/>
        </p:nvSpPr>
        <p:spPr>
          <a:xfrm>
            <a:off x="4847400" y="994320"/>
            <a:ext cx="177516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4000" b="1" strike="noStrike" spc="-1">
                <a:solidFill>
                  <a:srgbClr val="05ACD8"/>
                </a:solidFill>
                <a:latin typeface="Calibri"/>
              </a:rPr>
              <a:t>Agenda</a:t>
            </a:r>
            <a:endParaRPr lang="de-DE" sz="4000" b="0" strike="noStrike" spc="-1">
              <a:latin typeface="Arial"/>
            </a:endParaRPr>
          </a:p>
        </p:txBody>
      </p:sp>
      <p:sp>
        <p:nvSpPr>
          <p:cNvPr id="79" name="CustomShape 23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1F2830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80" name="Line 24"/>
          <p:cNvSpPr/>
          <p:nvPr/>
        </p:nvSpPr>
        <p:spPr>
          <a:xfrm flipV="1">
            <a:off x="1393200" y="6400800"/>
            <a:ext cx="5816160" cy="612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25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1F2830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D68DE-7F3A-E0B4-311E-4F1EB372E894}"/>
              </a:ext>
            </a:extLst>
          </p:cNvPr>
          <p:cNvSpPr/>
          <p:nvPr/>
        </p:nvSpPr>
        <p:spPr>
          <a:xfrm>
            <a:off x="0" y="0"/>
            <a:ext cx="4070555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A0AF3-A9B8-CDA0-CE48-3F87AF2FEA2D}"/>
              </a:ext>
            </a:extLst>
          </p:cNvPr>
          <p:cNvCxnSpPr>
            <a:cxnSpLocks/>
          </p:cNvCxnSpPr>
          <p:nvPr/>
        </p:nvCxnSpPr>
        <p:spPr>
          <a:xfrm>
            <a:off x="0" y="6400890"/>
            <a:ext cx="38330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FF45D0-120F-CEC9-F28E-96952E46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39" y="6218328"/>
            <a:ext cx="2743200" cy="365125"/>
          </a:xfrm>
        </p:spPr>
        <p:txBody>
          <a:bodyPr/>
          <a:lstStyle/>
          <a:p>
            <a:fld id="{60D90A33-BE0F-EE46-A61C-7982E24A053D}" type="datetime1">
              <a:rPr lang="de-DE" smtClean="0">
                <a:solidFill>
                  <a:srgbClr val="1F2830"/>
                </a:solidFill>
              </a:rPr>
              <a:t>13.02.2023</a:t>
            </a:fld>
            <a:endParaRPr lang="en-DE" dirty="0">
              <a:solidFill>
                <a:srgbClr val="1F283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3FC613-F6D8-2642-61A0-6C0F9C5647C7}"/>
              </a:ext>
            </a:extLst>
          </p:cNvPr>
          <p:cNvCxnSpPr>
            <a:cxnSpLocks/>
          </p:cNvCxnSpPr>
          <p:nvPr/>
        </p:nvCxnSpPr>
        <p:spPr>
          <a:xfrm>
            <a:off x="0" y="541962"/>
            <a:ext cx="45863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C48534-8186-56E2-3EBF-9C421C2927A3}"/>
              </a:ext>
            </a:extLst>
          </p:cNvPr>
          <p:cNvSpPr txBox="1"/>
          <p:nvPr/>
        </p:nvSpPr>
        <p:spPr>
          <a:xfrm>
            <a:off x="458639" y="403462"/>
            <a:ext cx="1573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1F2830"/>
                </a:solidFill>
              </a:rPr>
              <a:t>Hochschule Offenburg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774A7-AF3C-7630-6570-7C6E075631B3}"/>
              </a:ext>
            </a:extLst>
          </p:cNvPr>
          <p:cNvCxnSpPr>
            <a:cxnSpLocks/>
          </p:cNvCxnSpPr>
          <p:nvPr/>
        </p:nvCxnSpPr>
        <p:spPr>
          <a:xfrm>
            <a:off x="11564983" y="6400889"/>
            <a:ext cx="6270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A9E9F-8162-AB3C-ADB1-0D126AC5103F}"/>
              </a:ext>
            </a:extLst>
          </p:cNvPr>
          <p:cNvCxnSpPr>
            <a:cxnSpLocks/>
          </p:cNvCxnSpPr>
          <p:nvPr/>
        </p:nvCxnSpPr>
        <p:spPr>
          <a:xfrm>
            <a:off x="11651226" y="546965"/>
            <a:ext cx="540774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527E0D-E016-FC09-1B5B-A13056395784}"/>
              </a:ext>
            </a:extLst>
          </p:cNvPr>
          <p:cNvCxnSpPr>
            <a:cxnSpLocks/>
          </p:cNvCxnSpPr>
          <p:nvPr/>
        </p:nvCxnSpPr>
        <p:spPr>
          <a:xfrm>
            <a:off x="2032083" y="541961"/>
            <a:ext cx="2038472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26CBD6-9FCF-B638-542C-7AD180D8EFCE}"/>
              </a:ext>
            </a:extLst>
          </p:cNvPr>
          <p:cNvCxnSpPr>
            <a:cxnSpLocks/>
          </p:cNvCxnSpPr>
          <p:nvPr/>
        </p:nvCxnSpPr>
        <p:spPr>
          <a:xfrm>
            <a:off x="1343608" y="6400889"/>
            <a:ext cx="2726947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88777-5CC4-360D-6C9A-13E4D29ECB64}"/>
              </a:ext>
            </a:extLst>
          </p:cNvPr>
          <p:cNvSpPr txBox="1"/>
          <p:nvPr/>
        </p:nvSpPr>
        <p:spPr>
          <a:xfrm>
            <a:off x="315174" y="1144116"/>
            <a:ext cx="2697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Code Umstrukturierung</a:t>
            </a:r>
            <a:endParaRPr lang="en-DE" sz="2000" b="1" dirty="0"/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86D9ED9-D787-7873-A62C-BC52944943D4}"/>
              </a:ext>
            </a:extLst>
          </p:cNvPr>
          <p:cNvCxnSpPr>
            <a:cxnSpLocks/>
          </p:cNvCxnSpPr>
          <p:nvPr/>
        </p:nvCxnSpPr>
        <p:spPr>
          <a:xfrm>
            <a:off x="4070555" y="6400889"/>
            <a:ext cx="3138898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>
            <a:extLst>
              <a:ext uri="{FF2B5EF4-FFF2-40B4-BE49-F238E27FC236}">
                <a16:creationId xmlns:a16="http://schemas.microsoft.com/office/drawing/2014/main" id="{0F2BF4D6-91E4-911E-C52E-90054C2CE6CA}"/>
              </a:ext>
            </a:extLst>
          </p:cNvPr>
          <p:cNvSpPr txBox="1"/>
          <p:nvPr/>
        </p:nvSpPr>
        <p:spPr>
          <a:xfrm>
            <a:off x="7268512" y="6262390"/>
            <a:ext cx="423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Steven Schall, William </a:t>
            </a:r>
            <a:r>
              <a:rPr lang="de-DE" sz="1200" dirty="0" err="1">
                <a:solidFill>
                  <a:srgbClr val="05ACD8"/>
                </a:solidFill>
              </a:rPr>
              <a:t>Mendat</a:t>
            </a:r>
            <a:r>
              <a:rPr lang="de-DE" sz="1200" dirty="0">
                <a:solidFill>
                  <a:srgbClr val="05ACD8"/>
                </a:solidFill>
              </a:rPr>
              <a:t>, Matthias Reichenbach, Max Ernst</a:t>
            </a:r>
            <a:endParaRPr lang="en-DE" sz="1200" dirty="0">
              <a:solidFill>
                <a:srgbClr val="05ACD8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1B13195F-72CB-8EBC-9CBF-D23E4A4F88FB}"/>
              </a:ext>
            </a:extLst>
          </p:cNvPr>
          <p:cNvSpPr txBox="1"/>
          <p:nvPr/>
        </p:nvSpPr>
        <p:spPr>
          <a:xfrm>
            <a:off x="9201132" y="403462"/>
            <a:ext cx="245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Verteilung des Subscale Algorithmus</a:t>
            </a:r>
            <a:endParaRPr lang="en-DE" sz="1200" dirty="0">
              <a:solidFill>
                <a:srgbClr val="05ACD8"/>
              </a:solidFill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EC4427EC-1B64-2265-ED64-2F7382FE45AB}"/>
              </a:ext>
            </a:extLst>
          </p:cNvPr>
          <p:cNvCxnSpPr>
            <a:cxnSpLocks/>
          </p:cNvCxnSpPr>
          <p:nvPr/>
        </p:nvCxnSpPr>
        <p:spPr>
          <a:xfrm>
            <a:off x="4070555" y="541961"/>
            <a:ext cx="5073445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7C36AAC8-1722-F6B0-C900-2A0BF9D2E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277" y="1344171"/>
            <a:ext cx="3561504" cy="3844163"/>
          </a:xfrm>
          <a:prstGeom prst="rect">
            <a:avLst/>
          </a:prstGeom>
        </p:spPr>
      </p:pic>
      <p:sp>
        <p:nvSpPr>
          <p:cNvPr id="5" name="TextBox 17">
            <a:extLst>
              <a:ext uri="{FF2B5EF4-FFF2-40B4-BE49-F238E27FC236}">
                <a16:creationId xmlns:a16="http://schemas.microsoft.com/office/drawing/2014/main" id="{97984DEF-3522-32E5-D4ED-915E637BA96F}"/>
              </a:ext>
            </a:extLst>
          </p:cNvPr>
          <p:cNvSpPr txBox="1"/>
          <p:nvPr/>
        </p:nvSpPr>
        <p:spPr>
          <a:xfrm>
            <a:off x="458639" y="1726787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SubscaleGPU</a:t>
            </a:r>
            <a:r>
              <a:rPr lang="en-US" sz="1600" dirty="0"/>
              <a:t> </a:t>
            </a:r>
            <a:r>
              <a:rPr lang="en-US" sz="1600" dirty="0" err="1"/>
              <a:t>als</a:t>
            </a:r>
            <a:r>
              <a:rPr lang="en-US" sz="1600" dirty="0"/>
              <a:t> shared library </a:t>
            </a:r>
            <a:r>
              <a:rPr lang="en-US" sz="1600" dirty="0" err="1"/>
              <a:t>einbinden</a:t>
            </a:r>
            <a:endParaRPr lang="en-DE" sz="1600" dirty="0"/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E5C41F1A-9D77-02B7-65F8-03BC3A9464B0}"/>
              </a:ext>
            </a:extLst>
          </p:cNvPr>
          <p:cNvSpPr txBox="1"/>
          <p:nvPr/>
        </p:nvSpPr>
        <p:spPr>
          <a:xfrm>
            <a:off x="458639" y="2273470"/>
            <a:ext cx="34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Client- und Serveranwendung</a:t>
            </a:r>
            <a:endParaRPr lang="en-DE" sz="1600" dirty="0"/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927E6738-C0DC-F1E2-D357-A09EFC220A63}"/>
              </a:ext>
            </a:extLst>
          </p:cNvPr>
          <p:cNvSpPr txBox="1"/>
          <p:nvPr/>
        </p:nvSpPr>
        <p:spPr>
          <a:xfrm>
            <a:off x="458639" y="2663792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Proto</a:t>
            </a:r>
            <a:r>
              <a:rPr lang="de-DE" sz="1600" dirty="0"/>
              <a:t> für die Schnittstelle zwischen Client und Server</a:t>
            </a:r>
            <a:endParaRPr lang="en-DE" sz="16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8DE8919-E1E2-8373-584B-8C1C3C451856}"/>
              </a:ext>
            </a:extLst>
          </p:cNvPr>
          <p:cNvSpPr txBox="1"/>
          <p:nvPr/>
        </p:nvSpPr>
        <p:spPr>
          <a:xfrm>
            <a:off x="458639" y="3300335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VCPKG </a:t>
            </a:r>
            <a:r>
              <a:rPr lang="en-US" sz="1600" dirty="0" err="1"/>
              <a:t>als</a:t>
            </a:r>
            <a:r>
              <a:rPr lang="en-US" sz="1600" dirty="0"/>
              <a:t> GIT-Submodule </a:t>
            </a:r>
            <a:r>
              <a:rPr lang="en-US" sz="1600" dirty="0" err="1"/>
              <a:t>eingebunden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578156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D68DE-7F3A-E0B4-311E-4F1EB372E894}"/>
              </a:ext>
            </a:extLst>
          </p:cNvPr>
          <p:cNvSpPr/>
          <p:nvPr/>
        </p:nvSpPr>
        <p:spPr>
          <a:xfrm>
            <a:off x="0" y="0"/>
            <a:ext cx="4070555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A0AF3-A9B8-CDA0-CE48-3F87AF2FEA2D}"/>
              </a:ext>
            </a:extLst>
          </p:cNvPr>
          <p:cNvCxnSpPr>
            <a:cxnSpLocks/>
          </p:cNvCxnSpPr>
          <p:nvPr/>
        </p:nvCxnSpPr>
        <p:spPr>
          <a:xfrm>
            <a:off x="0" y="6400890"/>
            <a:ext cx="38330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FF45D0-120F-CEC9-F28E-96952E46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39" y="6218328"/>
            <a:ext cx="2743200" cy="365125"/>
          </a:xfrm>
        </p:spPr>
        <p:txBody>
          <a:bodyPr/>
          <a:lstStyle/>
          <a:p>
            <a:fld id="{60D90A33-BE0F-EE46-A61C-7982E24A053D}" type="datetime1">
              <a:rPr lang="de-DE" smtClean="0">
                <a:solidFill>
                  <a:srgbClr val="1F2830"/>
                </a:solidFill>
              </a:rPr>
              <a:t>13.02.2023</a:t>
            </a:fld>
            <a:endParaRPr lang="en-DE" dirty="0">
              <a:solidFill>
                <a:srgbClr val="1F283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3FC613-F6D8-2642-61A0-6C0F9C5647C7}"/>
              </a:ext>
            </a:extLst>
          </p:cNvPr>
          <p:cNvCxnSpPr>
            <a:cxnSpLocks/>
          </p:cNvCxnSpPr>
          <p:nvPr/>
        </p:nvCxnSpPr>
        <p:spPr>
          <a:xfrm>
            <a:off x="0" y="541962"/>
            <a:ext cx="45863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C48534-8186-56E2-3EBF-9C421C2927A3}"/>
              </a:ext>
            </a:extLst>
          </p:cNvPr>
          <p:cNvSpPr txBox="1"/>
          <p:nvPr/>
        </p:nvSpPr>
        <p:spPr>
          <a:xfrm>
            <a:off x="458639" y="403462"/>
            <a:ext cx="1573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1F2830"/>
                </a:solidFill>
              </a:rPr>
              <a:t>Hochschule Offenburg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774A7-AF3C-7630-6570-7C6E075631B3}"/>
              </a:ext>
            </a:extLst>
          </p:cNvPr>
          <p:cNvCxnSpPr>
            <a:cxnSpLocks/>
          </p:cNvCxnSpPr>
          <p:nvPr/>
        </p:nvCxnSpPr>
        <p:spPr>
          <a:xfrm>
            <a:off x="11564983" y="6400889"/>
            <a:ext cx="6270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A9E9F-8162-AB3C-ADB1-0D126AC5103F}"/>
              </a:ext>
            </a:extLst>
          </p:cNvPr>
          <p:cNvCxnSpPr>
            <a:cxnSpLocks/>
          </p:cNvCxnSpPr>
          <p:nvPr/>
        </p:nvCxnSpPr>
        <p:spPr>
          <a:xfrm>
            <a:off x="11651226" y="546965"/>
            <a:ext cx="540774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527E0D-E016-FC09-1B5B-A13056395784}"/>
              </a:ext>
            </a:extLst>
          </p:cNvPr>
          <p:cNvCxnSpPr>
            <a:cxnSpLocks/>
          </p:cNvCxnSpPr>
          <p:nvPr/>
        </p:nvCxnSpPr>
        <p:spPr>
          <a:xfrm>
            <a:off x="2032083" y="541961"/>
            <a:ext cx="2038472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26CBD6-9FCF-B638-542C-7AD180D8EFCE}"/>
              </a:ext>
            </a:extLst>
          </p:cNvPr>
          <p:cNvCxnSpPr>
            <a:cxnSpLocks/>
          </p:cNvCxnSpPr>
          <p:nvPr/>
        </p:nvCxnSpPr>
        <p:spPr>
          <a:xfrm>
            <a:off x="1343608" y="6400889"/>
            <a:ext cx="2726947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88777-5CC4-360D-6C9A-13E4D29ECB64}"/>
              </a:ext>
            </a:extLst>
          </p:cNvPr>
          <p:cNvSpPr txBox="1"/>
          <p:nvPr/>
        </p:nvSpPr>
        <p:spPr>
          <a:xfrm>
            <a:off x="315174" y="1144116"/>
            <a:ext cx="1471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Buildsystem</a:t>
            </a:r>
            <a:endParaRPr lang="en-DE" sz="2000" b="1" dirty="0"/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86D9ED9-D787-7873-A62C-BC52944943D4}"/>
              </a:ext>
            </a:extLst>
          </p:cNvPr>
          <p:cNvCxnSpPr>
            <a:cxnSpLocks/>
          </p:cNvCxnSpPr>
          <p:nvPr/>
        </p:nvCxnSpPr>
        <p:spPr>
          <a:xfrm>
            <a:off x="4070555" y="6400889"/>
            <a:ext cx="3138898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>
            <a:extLst>
              <a:ext uri="{FF2B5EF4-FFF2-40B4-BE49-F238E27FC236}">
                <a16:creationId xmlns:a16="http://schemas.microsoft.com/office/drawing/2014/main" id="{0F2BF4D6-91E4-911E-C52E-90054C2CE6CA}"/>
              </a:ext>
            </a:extLst>
          </p:cNvPr>
          <p:cNvSpPr txBox="1"/>
          <p:nvPr/>
        </p:nvSpPr>
        <p:spPr>
          <a:xfrm>
            <a:off x="7268512" y="6262390"/>
            <a:ext cx="423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Steven Schall, William </a:t>
            </a:r>
            <a:r>
              <a:rPr lang="de-DE" sz="1200" dirty="0" err="1">
                <a:solidFill>
                  <a:srgbClr val="05ACD8"/>
                </a:solidFill>
              </a:rPr>
              <a:t>Mendat</a:t>
            </a:r>
            <a:r>
              <a:rPr lang="de-DE" sz="1200" dirty="0">
                <a:solidFill>
                  <a:srgbClr val="05ACD8"/>
                </a:solidFill>
              </a:rPr>
              <a:t>, Matthias Reichenbach, Max Ernst</a:t>
            </a:r>
            <a:endParaRPr lang="en-DE" sz="1200" dirty="0">
              <a:solidFill>
                <a:srgbClr val="05ACD8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1B13195F-72CB-8EBC-9CBF-D23E4A4F88FB}"/>
              </a:ext>
            </a:extLst>
          </p:cNvPr>
          <p:cNvSpPr txBox="1"/>
          <p:nvPr/>
        </p:nvSpPr>
        <p:spPr>
          <a:xfrm>
            <a:off x="9201132" y="403462"/>
            <a:ext cx="245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Verteilung des Subscale Algorithmus</a:t>
            </a:r>
            <a:endParaRPr lang="en-DE" sz="1200" dirty="0">
              <a:solidFill>
                <a:srgbClr val="05ACD8"/>
              </a:solidFill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EC4427EC-1B64-2265-ED64-2F7382FE45AB}"/>
              </a:ext>
            </a:extLst>
          </p:cNvPr>
          <p:cNvCxnSpPr>
            <a:cxnSpLocks/>
          </p:cNvCxnSpPr>
          <p:nvPr/>
        </p:nvCxnSpPr>
        <p:spPr>
          <a:xfrm>
            <a:off x="4070555" y="541961"/>
            <a:ext cx="5073445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7">
            <a:extLst>
              <a:ext uri="{FF2B5EF4-FFF2-40B4-BE49-F238E27FC236}">
                <a16:creationId xmlns:a16="http://schemas.microsoft.com/office/drawing/2014/main" id="{97984DEF-3522-32E5-D4ED-915E637BA96F}"/>
              </a:ext>
            </a:extLst>
          </p:cNvPr>
          <p:cNvSpPr txBox="1"/>
          <p:nvPr/>
        </p:nvSpPr>
        <p:spPr>
          <a:xfrm>
            <a:off x="458639" y="1726787"/>
            <a:ext cx="34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Einbindung</a:t>
            </a:r>
            <a:r>
              <a:rPr lang="en-US" sz="1600" dirty="0"/>
              <a:t> Client, Server und Proto</a:t>
            </a:r>
            <a:endParaRPr lang="en-DE" sz="1600" dirty="0"/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927E6738-C0DC-F1E2-D357-A09EFC220A63}"/>
              </a:ext>
            </a:extLst>
          </p:cNvPr>
          <p:cNvSpPr txBox="1"/>
          <p:nvPr/>
        </p:nvSpPr>
        <p:spPr>
          <a:xfrm>
            <a:off x="458639" y="2206789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VCPKG-</a:t>
            </a:r>
            <a:r>
              <a:rPr lang="de-DE" sz="1600" dirty="0" err="1"/>
              <a:t>toolchain</a:t>
            </a:r>
            <a:r>
              <a:rPr lang="de-DE" sz="1600" dirty="0"/>
              <a:t> eingebunden per relativem Pfad</a:t>
            </a:r>
            <a:endParaRPr lang="en-DE" sz="16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8DE8919-E1E2-8373-584B-8C1C3C451856}"/>
              </a:ext>
            </a:extLst>
          </p:cNvPr>
          <p:cNvSpPr txBox="1"/>
          <p:nvPr/>
        </p:nvSpPr>
        <p:spPr>
          <a:xfrm>
            <a:off x="458639" y="2938006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Automatisiertes</a:t>
            </a:r>
            <a:r>
              <a:rPr lang="en-US" sz="1600" dirty="0"/>
              <a:t> </a:t>
            </a:r>
            <a:r>
              <a:rPr lang="en-US" sz="1600" dirty="0" err="1"/>
              <a:t>Kopieren</a:t>
            </a:r>
            <a:r>
              <a:rPr lang="en-US" sz="1600" dirty="0"/>
              <a:t> der Config-</a:t>
            </a:r>
            <a:r>
              <a:rPr lang="en-US" sz="1600" dirty="0" err="1"/>
              <a:t>Dateien</a:t>
            </a:r>
            <a:endParaRPr lang="en-DE" sz="16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2556A217-737D-B02B-E9C6-CF11B9857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385" y="1083923"/>
            <a:ext cx="7559615" cy="403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90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D68DE-7F3A-E0B4-311E-4F1EB372E894}"/>
              </a:ext>
            </a:extLst>
          </p:cNvPr>
          <p:cNvSpPr/>
          <p:nvPr/>
        </p:nvSpPr>
        <p:spPr>
          <a:xfrm>
            <a:off x="0" y="0"/>
            <a:ext cx="4070555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A0AF3-A9B8-CDA0-CE48-3F87AF2FEA2D}"/>
              </a:ext>
            </a:extLst>
          </p:cNvPr>
          <p:cNvCxnSpPr>
            <a:cxnSpLocks/>
          </p:cNvCxnSpPr>
          <p:nvPr/>
        </p:nvCxnSpPr>
        <p:spPr>
          <a:xfrm>
            <a:off x="0" y="6400890"/>
            <a:ext cx="38330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FF45D0-120F-CEC9-F28E-96952E46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39" y="6218328"/>
            <a:ext cx="2743200" cy="365125"/>
          </a:xfrm>
        </p:spPr>
        <p:txBody>
          <a:bodyPr/>
          <a:lstStyle/>
          <a:p>
            <a:fld id="{60D90A33-BE0F-EE46-A61C-7982E24A053D}" type="datetime1">
              <a:rPr lang="de-DE" smtClean="0">
                <a:solidFill>
                  <a:srgbClr val="1F2830"/>
                </a:solidFill>
              </a:rPr>
              <a:t>13.02.2023</a:t>
            </a:fld>
            <a:endParaRPr lang="en-DE" dirty="0">
              <a:solidFill>
                <a:srgbClr val="1F283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3FC613-F6D8-2642-61A0-6C0F9C5647C7}"/>
              </a:ext>
            </a:extLst>
          </p:cNvPr>
          <p:cNvCxnSpPr>
            <a:cxnSpLocks/>
          </p:cNvCxnSpPr>
          <p:nvPr/>
        </p:nvCxnSpPr>
        <p:spPr>
          <a:xfrm>
            <a:off x="0" y="541962"/>
            <a:ext cx="45863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C48534-8186-56E2-3EBF-9C421C2927A3}"/>
              </a:ext>
            </a:extLst>
          </p:cNvPr>
          <p:cNvSpPr txBox="1"/>
          <p:nvPr/>
        </p:nvSpPr>
        <p:spPr>
          <a:xfrm>
            <a:off x="458639" y="403462"/>
            <a:ext cx="1573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1F2830"/>
                </a:solidFill>
              </a:rPr>
              <a:t>Hochschule Offenburg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774A7-AF3C-7630-6570-7C6E075631B3}"/>
              </a:ext>
            </a:extLst>
          </p:cNvPr>
          <p:cNvCxnSpPr>
            <a:cxnSpLocks/>
          </p:cNvCxnSpPr>
          <p:nvPr/>
        </p:nvCxnSpPr>
        <p:spPr>
          <a:xfrm>
            <a:off x="11564983" y="6400889"/>
            <a:ext cx="6270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A9E9F-8162-AB3C-ADB1-0D126AC5103F}"/>
              </a:ext>
            </a:extLst>
          </p:cNvPr>
          <p:cNvCxnSpPr>
            <a:cxnSpLocks/>
          </p:cNvCxnSpPr>
          <p:nvPr/>
        </p:nvCxnSpPr>
        <p:spPr>
          <a:xfrm>
            <a:off x="11651226" y="546965"/>
            <a:ext cx="540774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527E0D-E016-FC09-1B5B-A13056395784}"/>
              </a:ext>
            </a:extLst>
          </p:cNvPr>
          <p:cNvCxnSpPr>
            <a:cxnSpLocks/>
          </p:cNvCxnSpPr>
          <p:nvPr/>
        </p:nvCxnSpPr>
        <p:spPr>
          <a:xfrm>
            <a:off x="2032083" y="541961"/>
            <a:ext cx="2038472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26CBD6-9FCF-B638-542C-7AD180D8EFCE}"/>
              </a:ext>
            </a:extLst>
          </p:cNvPr>
          <p:cNvCxnSpPr>
            <a:cxnSpLocks/>
          </p:cNvCxnSpPr>
          <p:nvPr/>
        </p:nvCxnSpPr>
        <p:spPr>
          <a:xfrm>
            <a:off x="1343608" y="6400889"/>
            <a:ext cx="2726947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88777-5CC4-360D-6C9A-13E4D29ECB64}"/>
              </a:ext>
            </a:extLst>
          </p:cNvPr>
          <p:cNvSpPr txBox="1"/>
          <p:nvPr/>
        </p:nvSpPr>
        <p:spPr>
          <a:xfrm>
            <a:off x="315174" y="1144116"/>
            <a:ext cx="1471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Buildsystem</a:t>
            </a:r>
            <a:endParaRPr lang="en-DE" sz="2000" b="1" dirty="0"/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86D9ED9-D787-7873-A62C-BC52944943D4}"/>
              </a:ext>
            </a:extLst>
          </p:cNvPr>
          <p:cNvCxnSpPr>
            <a:cxnSpLocks/>
          </p:cNvCxnSpPr>
          <p:nvPr/>
        </p:nvCxnSpPr>
        <p:spPr>
          <a:xfrm>
            <a:off x="4070555" y="6400889"/>
            <a:ext cx="3138898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>
            <a:extLst>
              <a:ext uri="{FF2B5EF4-FFF2-40B4-BE49-F238E27FC236}">
                <a16:creationId xmlns:a16="http://schemas.microsoft.com/office/drawing/2014/main" id="{0F2BF4D6-91E4-911E-C52E-90054C2CE6CA}"/>
              </a:ext>
            </a:extLst>
          </p:cNvPr>
          <p:cNvSpPr txBox="1"/>
          <p:nvPr/>
        </p:nvSpPr>
        <p:spPr>
          <a:xfrm>
            <a:off x="7268512" y="6262390"/>
            <a:ext cx="423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Steven Schall, William </a:t>
            </a:r>
            <a:r>
              <a:rPr lang="de-DE" sz="1200" dirty="0" err="1">
                <a:solidFill>
                  <a:srgbClr val="05ACD8"/>
                </a:solidFill>
              </a:rPr>
              <a:t>Mendat</a:t>
            </a:r>
            <a:r>
              <a:rPr lang="de-DE" sz="1200" dirty="0">
                <a:solidFill>
                  <a:srgbClr val="05ACD8"/>
                </a:solidFill>
              </a:rPr>
              <a:t>, Matthias Reichenbach, Max Ernst</a:t>
            </a:r>
            <a:endParaRPr lang="en-DE" sz="1200" dirty="0">
              <a:solidFill>
                <a:srgbClr val="05ACD8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1B13195F-72CB-8EBC-9CBF-D23E4A4F88FB}"/>
              </a:ext>
            </a:extLst>
          </p:cNvPr>
          <p:cNvSpPr txBox="1"/>
          <p:nvPr/>
        </p:nvSpPr>
        <p:spPr>
          <a:xfrm>
            <a:off x="9201132" y="403462"/>
            <a:ext cx="245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Verteilung des Subscale Algorithmus</a:t>
            </a:r>
            <a:endParaRPr lang="en-DE" sz="1200" dirty="0">
              <a:solidFill>
                <a:srgbClr val="05ACD8"/>
              </a:solidFill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EC4427EC-1B64-2265-ED64-2F7382FE45AB}"/>
              </a:ext>
            </a:extLst>
          </p:cNvPr>
          <p:cNvCxnSpPr>
            <a:cxnSpLocks/>
          </p:cNvCxnSpPr>
          <p:nvPr/>
        </p:nvCxnSpPr>
        <p:spPr>
          <a:xfrm>
            <a:off x="4070555" y="541961"/>
            <a:ext cx="5073445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7">
            <a:extLst>
              <a:ext uri="{FF2B5EF4-FFF2-40B4-BE49-F238E27FC236}">
                <a16:creationId xmlns:a16="http://schemas.microsoft.com/office/drawing/2014/main" id="{97984DEF-3522-32E5-D4ED-915E637BA96F}"/>
              </a:ext>
            </a:extLst>
          </p:cNvPr>
          <p:cNvSpPr txBox="1"/>
          <p:nvPr/>
        </p:nvSpPr>
        <p:spPr>
          <a:xfrm>
            <a:off x="458639" y="1726787"/>
            <a:ext cx="34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Einbindung</a:t>
            </a:r>
            <a:r>
              <a:rPr lang="en-US" sz="1600" dirty="0"/>
              <a:t> Client, Server und Proto</a:t>
            </a:r>
            <a:endParaRPr lang="en-DE" sz="1600" dirty="0"/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927E6738-C0DC-F1E2-D357-A09EFC220A63}"/>
              </a:ext>
            </a:extLst>
          </p:cNvPr>
          <p:cNvSpPr txBox="1"/>
          <p:nvPr/>
        </p:nvSpPr>
        <p:spPr>
          <a:xfrm>
            <a:off x="458639" y="2206789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VCPKG-</a:t>
            </a:r>
            <a:r>
              <a:rPr lang="de-DE" sz="1600" dirty="0" err="1"/>
              <a:t>toolchain</a:t>
            </a:r>
            <a:r>
              <a:rPr lang="de-DE" sz="1600" dirty="0"/>
              <a:t> eingebunden per relativem Pfad</a:t>
            </a:r>
            <a:endParaRPr lang="en-DE" sz="16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8DE8919-E1E2-8373-584B-8C1C3C451856}"/>
              </a:ext>
            </a:extLst>
          </p:cNvPr>
          <p:cNvSpPr txBox="1"/>
          <p:nvPr/>
        </p:nvSpPr>
        <p:spPr>
          <a:xfrm>
            <a:off x="458639" y="2938006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Automatisiertes</a:t>
            </a:r>
            <a:r>
              <a:rPr lang="en-US" sz="1600" dirty="0"/>
              <a:t> </a:t>
            </a:r>
            <a:r>
              <a:rPr lang="en-US" sz="1600" dirty="0" err="1"/>
              <a:t>Kopieren</a:t>
            </a:r>
            <a:r>
              <a:rPr lang="en-US" sz="1600" dirty="0"/>
              <a:t> der Config-</a:t>
            </a:r>
            <a:r>
              <a:rPr lang="en-US" sz="1600" dirty="0" err="1"/>
              <a:t>Dateien</a:t>
            </a:r>
            <a:endParaRPr lang="en-DE" sz="16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83FEE42-D88B-B2D9-FBAF-48E48905E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688" y="634838"/>
            <a:ext cx="6341392" cy="5673174"/>
          </a:xfrm>
          <a:prstGeom prst="rect">
            <a:avLst/>
          </a:prstGeom>
        </p:spPr>
      </p:pic>
      <p:sp>
        <p:nvSpPr>
          <p:cNvPr id="6" name="TextBox 18">
            <a:extLst>
              <a:ext uri="{FF2B5EF4-FFF2-40B4-BE49-F238E27FC236}">
                <a16:creationId xmlns:a16="http://schemas.microsoft.com/office/drawing/2014/main" id="{2D423E0F-540F-90B2-3B35-B03F01DFA180}"/>
              </a:ext>
            </a:extLst>
          </p:cNvPr>
          <p:cNvSpPr txBox="1"/>
          <p:nvPr/>
        </p:nvSpPr>
        <p:spPr>
          <a:xfrm>
            <a:off x="458639" y="3603673"/>
            <a:ext cx="34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SubscaleGPU</a:t>
            </a:r>
            <a:r>
              <a:rPr lang="en-US" sz="1600" dirty="0"/>
              <a:t> </a:t>
            </a:r>
            <a:r>
              <a:rPr lang="en-US" sz="1600" dirty="0" err="1"/>
              <a:t>als</a:t>
            </a:r>
            <a:r>
              <a:rPr lang="en-US" sz="1600" dirty="0"/>
              <a:t> shared library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554423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D68DE-7F3A-E0B4-311E-4F1EB372E894}"/>
              </a:ext>
            </a:extLst>
          </p:cNvPr>
          <p:cNvSpPr/>
          <p:nvPr/>
        </p:nvSpPr>
        <p:spPr>
          <a:xfrm>
            <a:off x="0" y="0"/>
            <a:ext cx="4070555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A0AF3-A9B8-CDA0-CE48-3F87AF2FEA2D}"/>
              </a:ext>
            </a:extLst>
          </p:cNvPr>
          <p:cNvCxnSpPr>
            <a:cxnSpLocks/>
          </p:cNvCxnSpPr>
          <p:nvPr/>
        </p:nvCxnSpPr>
        <p:spPr>
          <a:xfrm>
            <a:off x="0" y="6400890"/>
            <a:ext cx="38330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FF45D0-120F-CEC9-F28E-96952E46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39" y="6218328"/>
            <a:ext cx="2743200" cy="365125"/>
          </a:xfrm>
        </p:spPr>
        <p:txBody>
          <a:bodyPr/>
          <a:lstStyle/>
          <a:p>
            <a:fld id="{60D90A33-BE0F-EE46-A61C-7982E24A053D}" type="datetime1">
              <a:rPr lang="de-DE" smtClean="0">
                <a:solidFill>
                  <a:srgbClr val="1F2830"/>
                </a:solidFill>
              </a:rPr>
              <a:t>13.02.2023</a:t>
            </a:fld>
            <a:endParaRPr lang="en-DE" dirty="0">
              <a:solidFill>
                <a:srgbClr val="1F283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3FC613-F6D8-2642-61A0-6C0F9C5647C7}"/>
              </a:ext>
            </a:extLst>
          </p:cNvPr>
          <p:cNvCxnSpPr>
            <a:cxnSpLocks/>
          </p:cNvCxnSpPr>
          <p:nvPr/>
        </p:nvCxnSpPr>
        <p:spPr>
          <a:xfrm>
            <a:off x="0" y="541962"/>
            <a:ext cx="45863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C48534-8186-56E2-3EBF-9C421C2927A3}"/>
              </a:ext>
            </a:extLst>
          </p:cNvPr>
          <p:cNvSpPr txBox="1"/>
          <p:nvPr/>
        </p:nvSpPr>
        <p:spPr>
          <a:xfrm>
            <a:off x="458639" y="403462"/>
            <a:ext cx="1573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1F2830"/>
                </a:solidFill>
              </a:rPr>
              <a:t>Hochschule Offenburg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774A7-AF3C-7630-6570-7C6E075631B3}"/>
              </a:ext>
            </a:extLst>
          </p:cNvPr>
          <p:cNvCxnSpPr>
            <a:cxnSpLocks/>
          </p:cNvCxnSpPr>
          <p:nvPr/>
        </p:nvCxnSpPr>
        <p:spPr>
          <a:xfrm>
            <a:off x="11564983" y="6400889"/>
            <a:ext cx="6270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A9E9F-8162-AB3C-ADB1-0D126AC5103F}"/>
              </a:ext>
            </a:extLst>
          </p:cNvPr>
          <p:cNvCxnSpPr>
            <a:cxnSpLocks/>
          </p:cNvCxnSpPr>
          <p:nvPr/>
        </p:nvCxnSpPr>
        <p:spPr>
          <a:xfrm>
            <a:off x="11651226" y="546965"/>
            <a:ext cx="540774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527E0D-E016-FC09-1B5B-A13056395784}"/>
              </a:ext>
            </a:extLst>
          </p:cNvPr>
          <p:cNvCxnSpPr>
            <a:cxnSpLocks/>
          </p:cNvCxnSpPr>
          <p:nvPr/>
        </p:nvCxnSpPr>
        <p:spPr>
          <a:xfrm>
            <a:off x="2032083" y="541961"/>
            <a:ext cx="2038472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26CBD6-9FCF-B638-542C-7AD180D8EFCE}"/>
              </a:ext>
            </a:extLst>
          </p:cNvPr>
          <p:cNvCxnSpPr>
            <a:cxnSpLocks/>
          </p:cNvCxnSpPr>
          <p:nvPr/>
        </p:nvCxnSpPr>
        <p:spPr>
          <a:xfrm>
            <a:off x="1343608" y="6400889"/>
            <a:ext cx="2726947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88777-5CC4-360D-6C9A-13E4D29ECB64}"/>
              </a:ext>
            </a:extLst>
          </p:cNvPr>
          <p:cNvSpPr txBox="1"/>
          <p:nvPr/>
        </p:nvSpPr>
        <p:spPr>
          <a:xfrm>
            <a:off x="315174" y="1144116"/>
            <a:ext cx="1471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Buildsystem</a:t>
            </a:r>
            <a:endParaRPr lang="en-DE" sz="2000" b="1" dirty="0"/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86D9ED9-D787-7873-A62C-BC52944943D4}"/>
              </a:ext>
            </a:extLst>
          </p:cNvPr>
          <p:cNvCxnSpPr>
            <a:cxnSpLocks/>
          </p:cNvCxnSpPr>
          <p:nvPr/>
        </p:nvCxnSpPr>
        <p:spPr>
          <a:xfrm>
            <a:off x="4070555" y="6400889"/>
            <a:ext cx="3138898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>
            <a:extLst>
              <a:ext uri="{FF2B5EF4-FFF2-40B4-BE49-F238E27FC236}">
                <a16:creationId xmlns:a16="http://schemas.microsoft.com/office/drawing/2014/main" id="{0F2BF4D6-91E4-911E-C52E-90054C2CE6CA}"/>
              </a:ext>
            </a:extLst>
          </p:cNvPr>
          <p:cNvSpPr txBox="1"/>
          <p:nvPr/>
        </p:nvSpPr>
        <p:spPr>
          <a:xfrm>
            <a:off x="7268512" y="6262390"/>
            <a:ext cx="423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Steven Schall, William </a:t>
            </a:r>
            <a:r>
              <a:rPr lang="de-DE" sz="1200" dirty="0" err="1">
                <a:solidFill>
                  <a:srgbClr val="05ACD8"/>
                </a:solidFill>
              </a:rPr>
              <a:t>Mendat</a:t>
            </a:r>
            <a:r>
              <a:rPr lang="de-DE" sz="1200" dirty="0">
                <a:solidFill>
                  <a:srgbClr val="05ACD8"/>
                </a:solidFill>
              </a:rPr>
              <a:t>, Matthias Reichenbach, Max Ernst</a:t>
            </a:r>
            <a:endParaRPr lang="en-DE" sz="1200" dirty="0">
              <a:solidFill>
                <a:srgbClr val="05ACD8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1B13195F-72CB-8EBC-9CBF-D23E4A4F88FB}"/>
              </a:ext>
            </a:extLst>
          </p:cNvPr>
          <p:cNvSpPr txBox="1"/>
          <p:nvPr/>
        </p:nvSpPr>
        <p:spPr>
          <a:xfrm>
            <a:off x="9201132" y="403462"/>
            <a:ext cx="245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Verteilung des Subscale Algorithmus</a:t>
            </a:r>
            <a:endParaRPr lang="en-DE" sz="1200" dirty="0">
              <a:solidFill>
                <a:srgbClr val="05ACD8"/>
              </a:solidFill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EC4427EC-1B64-2265-ED64-2F7382FE45AB}"/>
              </a:ext>
            </a:extLst>
          </p:cNvPr>
          <p:cNvCxnSpPr>
            <a:cxnSpLocks/>
          </p:cNvCxnSpPr>
          <p:nvPr/>
        </p:nvCxnSpPr>
        <p:spPr>
          <a:xfrm>
            <a:off x="4070555" y="541961"/>
            <a:ext cx="5073445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7">
            <a:extLst>
              <a:ext uri="{FF2B5EF4-FFF2-40B4-BE49-F238E27FC236}">
                <a16:creationId xmlns:a16="http://schemas.microsoft.com/office/drawing/2014/main" id="{97984DEF-3522-32E5-D4ED-915E637BA96F}"/>
              </a:ext>
            </a:extLst>
          </p:cNvPr>
          <p:cNvSpPr txBox="1"/>
          <p:nvPr/>
        </p:nvSpPr>
        <p:spPr>
          <a:xfrm>
            <a:off x="458639" y="1726787"/>
            <a:ext cx="34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Einbindung</a:t>
            </a:r>
            <a:r>
              <a:rPr lang="en-US" sz="1600" dirty="0"/>
              <a:t> Client, Server und Proto</a:t>
            </a:r>
            <a:endParaRPr lang="en-DE" sz="1600" dirty="0"/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927E6738-C0DC-F1E2-D357-A09EFC220A63}"/>
              </a:ext>
            </a:extLst>
          </p:cNvPr>
          <p:cNvSpPr txBox="1"/>
          <p:nvPr/>
        </p:nvSpPr>
        <p:spPr>
          <a:xfrm>
            <a:off x="458639" y="2206789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VCPKG-</a:t>
            </a:r>
            <a:r>
              <a:rPr lang="de-DE" sz="1600" dirty="0" err="1"/>
              <a:t>toolchain</a:t>
            </a:r>
            <a:r>
              <a:rPr lang="de-DE" sz="1600" dirty="0"/>
              <a:t> eingebunden per relativem Pfad</a:t>
            </a:r>
            <a:endParaRPr lang="en-DE" sz="16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8DE8919-E1E2-8373-584B-8C1C3C451856}"/>
              </a:ext>
            </a:extLst>
          </p:cNvPr>
          <p:cNvSpPr txBox="1"/>
          <p:nvPr/>
        </p:nvSpPr>
        <p:spPr>
          <a:xfrm>
            <a:off x="458639" y="2938006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Automatisiertes</a:t>
            </a:r>
            <a:r>
              <a:rPr lang="en-US" sz="1600" dirty="0"/>
              <a:t> </a:t>
            </a:r>
            <a:r>
              <a:rPr lang="en-US" sz="1600" dirty="0" err="1"/>
              <a:t>Kopieren</a:t>
            </a:r>
            <a:r>
              <a:rPr lang="en-US" sz="1600" dirty="0"/>
              <a:t> der Config-</a:t>
            </a:r>
            <a:r>
              <a:rPr lang="en-US" sz="1600" dirty="0" err="1"/>
              <a:t>Dateien</a:t>
            </a:r>
            <a:endParaRPr lang="en-DE" sz="1600" dirty="0"/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2D423E0F-540F-90B2-3B35-B03F01DFA180}"/>
              </a:ext>
            </a:extLst>
          </p:cNvPr>
          <p:cNvSpPr txBox="1"/>
          <p:nvPr/>
        </p:nvSpPr>
        <p:spPr>
          <a:xfrm>
            <a:off x="458639" y="3603673"/>
            <a:ext cx="34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SubscaleGPU</a:t>
            </a:r>
            <a:r>
              <a:rPr lang="en-US" sz="1600" dirty="0"/>
              <a:t> </a:t>
            </a:r>
            <a:r>
              <a:rPr lang="en-US" sz="1600" dirty="0" err="1"/>
              <a:t>als</a:t>
            </a:r>
            <a:r>
              <a:rPr lang="en-US" sz="1600" dirty="0"/>
              <a:t> shared library</a:t>
            </a:r>
            <a:endParaRPr lang="en-DE" sz="16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95206DEE-DAB1-E564-DB2B-E34D0591F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086" y="2030791"/>
            <a:ext cx="7862722" cy="2163791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1534D50A-1D1B-0E31-7C20-5100F53FE1BE}"/>
              </a:ext>
            </a:extLst>
          </p:cNvPr>
          <p:cNvSpPr txBox="1"/>
          <p:nvPr/>
        </p:nvSpPr>
        <p:spPr>
          <a:xfrm>
            <a:off x="458639" y="4083780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Protobuf-Dateien</a:t>
            </a:r>
            <a:r>
              <a:rPr lang="en-US" sz="1600" dirty="0"/>
              <a:t> </a:t>
            </a:r>
            <a:r>
              <a:rPr lang="en-US" sz="1600" dirty="0" err="1"/>
              <a:t>werden</a:t>
            </a:r>
            <a:r>
              <a:rPr lang="en-US" sz="1600" dirty="0"/>
              <a:t> </a:t>
            </a:r>
            <a:r>
              <a:rPr lang="en-US" sz="1600" dirty="0" err="1"/>
              <a:t>automatisch</a:t>
            </a:r>
            <a:r>
              <a:rPr lang="en-US" sz="1600" dirty="0"/>
              <a:t> </a:t>
            </a:r>
            <a:r>
              <a:rPr lang="en-US" sz="1600" dirty="0" err="1"/>
              <a:t>generiert</a:t>
            </a:r>
            <a:r>
              <a:rPr lang="en-US" sz="1600" dirty="0"/>
              <a:t> </a:t>
            </a:r>
            <a:r>
              <a:rPr lang="en-US" sz="1600" dirty="0" err="1"/>
              <a:t>beim</a:t>
            </a:r>
            <a:r>
              <a:rPr lang="en-US" sz="1600" dirty="0"/>
              <a:t> </a:t>
            </a:r>
            <a:r>
              <a:rPr lang="en-US" sz="1600" dirty="0" err="1"/>
              <a:t>Kompilieren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361087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D68DE-7F3A-E0B4-311E-4F1EB372E894}"/>
              </a:ext>
            </a:extLst>
          </p:cNvPr>
          <p:cNvSpPr/>
          <p:nvPr/>
        </p:nvSpPr>
        <p:spPr>
          <a:xfrm>
            <a:off x="0" y="0"/>
            <a:ext cx="4070555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A0AF3-A9B8-CDA0-CE48-3F87AF2FEA2D}"/>
              </a:ext>
            </a:extLst>
          </p:cNvPr>
          <p:cNvCxnSpPr>
            <a:cxnSpLocks/>
          </p:cNvCxnSpPr>
          <p:nvPr/>
        </p:nvCxnSpPr>
        <p:spPr>
          <a:xfrm>
            <a:off x="0" y="6400890"/>
            <a:ext cx="38330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FF45D0-120F-CEC9-F28E-96952E46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39" y="6218328"/>
            <a:ext cx="2743200" cy="365125"/>
          </a:xfrm>
        </p:spPr>
        <p:txBody>
          <a:bodyPr/>
          <a:lstStyle/>
          <a:p>
            <a:fld id="{60D90A33-BE0F-EE46-A61C-7982E24A053D}" type="datetime1">
              <a:rPr lang="de-DE" smtClean="0">
                <a:solidFill>
                  <a:srgbClr val="1F2830"/>
                </a:solidFill>
              </a:rPr>
              <a:t>13.02.2023</a:t>
            </a:fld>
            <a:endParaRPr lang="en-DE" dirty="0">
              <a:solidFill>
                <a:srgbClr val="1F283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3FC613-F6D8-2642-61A0-6C0F9C5647C7}"/>
              </a:ext>
            </a:extLst>
          </p:cNvPr>
          <p:cNvCxnSpPr>
            <a:cxnSpLocks/>
          </p:cNvCxnSpPr>
          <p:nvPr/>
        </p:nvCxnSpPr>
        <p:spPr>
          <a:xfrm>
            <a:off x="0" y="541962"/>
            <a:ext cx="45863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C48534-8186-56E2-3EBF-9C421C2927A3}"/>
              </a:ext>
            </a:extLst>
          </p:cNvPr>
          <p:cNvSpPr txBox="1"/>
          <p:nvPr/>
        </p:nvSpPr>
        <p:spPr>
          <a:xfrm>
            <a:off x="458639" y="403462"/>
            <a:ext cx="1573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1F2830"/>
                </a:solidFill>
              </a:rPr>
              <a:t>Hochschule Offenburg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774A7-AF3C-7630-6570-7C6E075631B3}"/>
              </a:ext>
            </a:extLst>
          </p:cNvPr>
          <p:cNvCxnSpPr>
            <a:cxnSpLocks/>
          </p:cNvCxnSpPr>
          <p:nvPr/>
        </p:nvCxnSpPr>
        <p:spPr>
          <a:xfrm>
            <a:off x="11564983" y="6400889"/>
            <a:ext cx="6270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A9E9F-8162-AB3C-ADB1-0D126AC5103F}"/>
              </a:ext>
            </a:extLst>
          </p:cNvPr>
          <p:cNvCxnSpPr>
            <a:cxnSpLocks/>
          </p:cNvCxnSpPr>
          <p:nvPr/>
        </p:nvCxnSpPr>
        <p:spPr>
          <a:xfrm>
            <a:off x="11651226" y="546965"/>
            <a:ext cx="540774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527E0D-E016-FC09-1B5B-A13056395784}"/>
              </a:ext>
            </a:extLst>
          </p:cNvPr>
          <p:cNvCxnSpPr>
            <a:cxnSpLocks/>
          </p:cNvCxnSpPr>
          <p:nvPr/>
        </p:nvCxnSpPr>
        <p:spPr>
          <a:xfrm>
            <a:off x="2032083" y="541961"/>
            <a:ext cx="2038472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26CBD6-9FCF-B638-542C-7AD180D8EFCE}"/>
              </a:ext>
            </a:extLst>
          </p:cNvPr>
          <p:cNvCxnSpPr>
            <a:cxnSpLocks/>
          </p:cNvCxnSpPr>
          <p:nvPr/>
        </p:nvCxnSpPr>
        <p:spPr>
          <a:xfrm>
            <a:off x="1343608" y="6400889"/>
            <a:ext cx="2726947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88777-5CC4-360D-6C9A-13E4D29ECB64}"/>
              </a:ext>
            </a:extLst>
          </p:cNvPr>
          <p:cNvSpPr txBox="1"/>
          <p:nvPr/>
        </p:nvSpPr>
        <p:spPr>
          <a:xfrm>
            <a:off x="315174" y="1144116"/>
            <a:ext cx="1471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Buildsystem</a:t>
            </a:r>
            <a:endParaRPr lang="en-DE" sz="2000" b="1" dirty="0"/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86D9ED9-D787-7873-A62C-BC52944943D4}"/>
              </a:ext>
            </a:extLst>
          </p:cNvPr>
          <p:cNvCxnSpPr>
            <a:cxnSpLocks/>
          </p:cNvCxnSpPr>
          <p:nvPr/>
        </p:nvCxnSpPr>
        <p:spPr>
          <a:xfrm>
            <a:off x="4070555" y="6400889"/>
            <a:ext cx="3138898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>
            <a:extLst>
              <a:ext uri="{FF2B5EF4-FFF2-40B4-BE49-F238E27FC236}">
                <a16:creationId xmlns:a16="http://schemas.microsoft.com/office/drawing/2014/main" id="{0F2BF4D6-91E4-911E-C52E-90054C2CE6CA}"/>
              </a:ext>
            </a:extLst>
          </p:cNvPr>
          <p:cNvSpPr txBox="1"/>
          <p:nvPr/>
        </p:nvSpPr>
        <p:spPr>
          <a:xfrm>
            <a:off x="7268512" y="6262390"/>
            <a:ext cx="423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Steven Schall, William </a:t>
            </a:r>
            <a:r>
              <a:rPr lang="de-DE" sz="1200" dirty="0" err="1">
                <a:solidFill>
                  <a:srgbClr val="05ACD8"/>
                </a:solidFill>
              </a:rPr>
              <a:t>Mendat</a:t>
            </a:r>
            <a:r>
              <a:rPr lang="de-DE" sz="1200" dirty="0">
                <a:solidFill>
                  <a:srgbClr val="05ACD8"/>
                </a:solidFill>
              </a:rPr>
              <a:t>, Matthias Reichenbach, Max Ernst</a:t>
            </a:r>
            <a:endParaRPr lang="en-DE" sz="1200" dirty="0">
              <a:solidFill>
                <a:srgbClr val="05ACD8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1B13195F-72CB-8EBC-9CBF-D23E4A4F88FB}"/>
              </a:ext>
            </a:extLst>
          </p:cNvPr>
          <p:cNvSpPr txBox="1"/>
          <p:nvPr/>
        </p:nvSpPr>
        <p:spPr>
          <a:xfrm>
            <a:off x="9201132" y="403462"/>
            <a:ext cx="245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Verteilung des Subscale Algorithmus</a:t>
            </a:r>
            <a:endParaRPr lang="en-DE" sz="1200" dirty="0">
              <a:solidFill>
                <a:srgbClr val="05ACD8"/>
              </a:solidFill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EC4427EC-1B64-2265-ED64-2F7382FE45AB}"/>
              </a:ext>
            </a:extLst>
          </p:cNvPr>
          <p:cNvCxnSpPr>
            <a:cxnSpLocks/>
          </p:cNvCxnSpPr>
          <p:nvPr/>
        </p:nvCxnSpPr>
        <p:spPr>
          <a:xfrm>
            <a:off x="4070555" y="541961"/>
            <a:ext cx="5073445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7">
            <a:extLst>
              <a:ext uri="{FF2B5EF4-FFF2-40B4-BE49-F238E27FC236}">
                <a16:creationId xmlns:a16="http://schemas.microsoft.com/office/drawing/2014/main" id="{97984DEF-3522-32E5-D4ED-915E637BA96F}"/>
              </a:ext>
            </a:extLst>
          </p:cNvPr>
          <p:cNvSpPr txBox="1"/>
          <p:nvPr/>
        </p:nvSpPr>
        <p:spPr>
          <a:xfrm>
            <a:off x="458639" y="1726787"/>
            <a:ext cx="34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Einbindung</a:t>
            </a:r>
            <a:r>
              <a:rPr lang="en-US" sz="1600" dirty="0"/>
              <a:t> Client, Server und Proto</a:t>
            </a:r>
            <a:endParaRPr lang="en-DE" sz="1600" dirty="0"/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927E6738-C0DC-F1E2-D357-A09EFC220A63}"/>
              </a:ext>
            </a:extLst>
          </p:cNvPr>
          <p:cNvSpPr txBox="1"/>
          <p:nvPr/>
        </p:nvSpPr>
        <p:spPr>
          <a:xfrm>
            <a:off x="458639" y="2206789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VCPKG-</a:t>
            </a:r>
            <a:r>
              <a:rPr lang="de-DE" sz="1600" dirty="0" err="1"/>
              <a:t>toolchain</a:t>
            </a:r>
            <a:r>
              <a:rPr lang="de-DE" sz="1600" dirty="0"/>
              <a:t> eingebunden per relativem Pfad</a:t>
            </a:r>
            <a:endParaRPr lang="en-DE" sz="16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8DE8919-E1E2-8373-584B-8C1C3C451856}"/>
              </a:ext>
            </a:extLst>
          </p:cNvPr>
          <p:cNvSpPr txBox="1"/>
          <p:nvPr/>
        </p:nvSpPr>
        <p:spPr>
          <a:xfrm>
            <a:off x="458639" y="2938006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Automatisiertes</a:t>
            </a:r>
            <a:r>
              <a:rPr lang="en-US" sz="1600" dirty="0"/>
              <a:t> </a:t>
            </a:r>
            <a:r>
              <a:rPr lang="en-US" sz="1600" dirty="0" err="1"/>
              <a:t>Kopieren</a:t>
            </a:r>
            <a:r>
              <a:rPr lang="en-US" sz="1600" dirty="0"/>
              <a:t> der Config-</a:t>
            </a:r>
            <a:r>
              <a:rPr lang="en-US" sz="1600" dirty="0" err="1"/>
              <a:t>Dateien</a:t>
            </a:r>
            <a:endParaRPr lang="en-DE" sz="1600" dirty="0"/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2D423E0F-540F-90B2-3B35-B03F01DFA180}"/>
              </a:ext>
            </a:extLst>
          </p:cNvPr>
          <p:cNvSpPr txBox="1"/>
          <p:nvPr/>
        </p:nvSpPr>
        <p:spPr>
          <a:xfrm>
            <a:off x="458639" y="3603673"/>
            <a:ext cx="34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SubscaleGPU</a:t>
            </a:r>
            <a:r>
              <a:rPr lang="en-US" sz="1600" dirty="0"/>
              <a:t> </a:t>
            </a:r>
            <a:r>
              <a:rPr lang="en-US" sz="1600" dirty="0" err="1"/>
              <a:t>als</a:t>
            </a:r>
            <a:r>
              <a:rPr lang="en-US" sz="1600" dirty="0"/>
              <a:t> shared library</a:t>
            </a:r>
            <a:endParaRPr lang="en-DE" sz="1600" dirty="0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534D50A-1D1B-0E31-7C20-5100F53FE1BE}"/>
              </a:ext>
            </a:extLst>
          </p:cNvPr>
          <p:cNvSpPr txBox="1"/>
          <p:nvPr/>
        </p:nvSpPr>
        <p:spPr>
          <a:xfrm>
            <a:off x="458639" y="4083780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Protobuf-Dateien</a:t>
            </a:r>
            <a:r>
              <a:rPr lang="en-US" sz="1600" dirty="0"/>
              <a:t> </a:t>
            </a:r>
            <a:r>
              <a:rPr lang="en-US" sz="1600" dirty="0" err="1"/>
              <a:t>werden</a:t>
            </a:r>
            <a:r>
              <a:rPr lang="en-US" sz="1600" dirty="0"/>
              <a:t> </a:t>
            </a:r>
            <a:r>
              <a:rPr lang="en-US" sz="1600" dirty="0" err="1"/>
              <a:t>automatisch</a:t>
            </a:r>
            <a:r>
              <a:rPr lang="en-US" sz="1600" dirty="0"/>
              <a:t> </a:t>
            </a:r>
            <a:r>
              <a:rPr lang="en-US" sz="1600" dirty="0" err="1"/>
              <a:t>generiert</a:t>
            </a:r>
            <a:r>
              <a:rPr lang="en-US" sz="1600" dirty="0"/>
              <a:t> </a:t>
            </a:r>
            <a:r>
              <a:rPr lang="en-US" sz="1600" dirty="0" err="1"/>
              <a:t>beim</a:t>
            </a:r>
            <a:r>
              <a:rPr lang="en-US" sz="1600" dirty="0"/>
              <a:t> </a:t>
            </a:r>
            <a:r>
              <a:rPr lang="en-US" sz="1600" dirty="0" err="1"/>
              <a:t>Kompilieren</a:t>
            </a:r>
            <a:endParaRPr lang="en-DE" sz="16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A190731-CD12-FC56-FA0D-A5E80EDA2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030" y="391678"/>
            <a:ext cx="5776204" cy="313110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9BDF7CE-9A10-FFD6-FB5C-B61A50ECB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853" y="2895920"/>
            <a:ext cx="6019645" cy="3643469"/>
          </a:xfrm>
          <a:prstGeom prst="rect">
            <a:avLst/>
          </a:prstGeom>
        </p:spPr>
      </p:pic>
      <p:sp>
        <p:nvSpPr>
          <p:cNvPr id="22" name="TextBox 18">
            <a:extLst>
              <a:ext uri="{FF2B5EF4-FFF2-40B4-BE49-F238E27FC236}">
                <a16:creationId xmlns:a16="http://schemas.microsoft.com/office/drawing/2014/main" id="{D4A6C076-EB1D-45A2-E9E8-618ACD730209}"/>
              </a:ext>
            </a:extLst>
          </p:cNvPr>
          <p:cNvSpPr txBox="1"/>
          <p:nvPr/>
        </p:nvSpPr>
        <p:spPr>
          <a:xfrm>
            <a:off x="410251" y="4717654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Client und Server </a:t>
            </a:r>
            <a:r>
              <a:rPr lang="en-US" sz="1600" dirty="0" err="1"/>
              <a:t>binden</a:t>
            </a:r>
            <a:r>
              <a:rPr lang="en-US" sz="1600" dirty="0"/>
              <a:t> Proto-library und </a:t>
            </a:r>
            <a:r>
              <a:rPr lang="en-US" sz="1600" dirty="0" err="1"/>
              <a:t>SubscaleGPU</a:t>
            </a:r>
            <a:r>
              <a:rPr lang="en-US" sz="1600" dirty="0"/>
              <a:t>-library </a:t>
            </a:r>
            <a:r>
              <a:rPr lang="en-US" sz="1600" dirty="0" err="1"/>
              <a:t>ein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935486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D68DE-7F3A-E0B4-311E-4F1EB372E894}"/>
              </a:ext>
            </a:extLst>
          </p:cNvPr>
          <p:cNvSpPr/>
          <p:nvPr/>
        </p:nvSpPr>
        <p:spPr>
          <a:xfrm>
            <a:off x="0" y="0"/>
            <a:ext cx="4070555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A0AF3-A9B8-CDA0-CE48-3F87AF2FEA2D}"/>
              </a:ext>
            </a:extLst>
          </p:cNvPr>
          <p:cNvCxnSpPr>
            <a:cxnSpLocks/>
          </p:cNvCxnSpPr>
          <p:nvPr/>
        </p:nvCxnSpPr>
        <p:spPr>
          <a:xfrm>
            <a:off x="0" y="6400890"/>
            <a:ext cx="38330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FF45D0-120F-CEC9-F28E-96952E46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39" y="6218328"/>
            <a:ext cx="2743200" cy="365125"/>
          </a:xfrm>
        </p:spPr>
        <p:txBody>
          <a:bodyPr/>
          <a:lstStyle/>
          <a:p>
            <a:fld id="{60D90A33-BE0F-EE46-A61C-7982E24A053D}" type="datetime1">
              <a:rPr lang="de-DE" smtClean="0">
                <a:solidFill>
                  <a:srgbClr val="1F2830"/>
                </a:solidFill>
              </a:rPr>
              <a:t>13.02.2023</a:t>
            </a:fld>
            <a:endParaRPr lang="en-DE" dirty="0">
              <a:solidFill>
                <a:srgbClr val="1F283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3FC613-F6D8-2642-61A0-6C0F9C5647C7}"/>
              </a:ext>
            </a:extLst>
          </p:cNvPr>
          <p:cNvCxnSpPr>
            <a:cxnSpLocks/>
          </p:cNvCxnSpPr>
          <p:nvPr/>
        </p:nvCxnSpPr>
        <p:spPr>
          <a:xfrm>
            <a:off x="0" y="541962"/>
            <a:ext cx="45863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C48534-8186-56E2-3EBF-9C421C2927A3}"/>
              </a:ext>
            </a:extLst>
          </p:cNvPr>
          <p:cNvSpPr txBox="1"/>
          <p:nvPr/>
        </p:nvSpPr>
        <p:spPr>
          <a:xfrm>
            <a:off x="458639" y="403462"/>
            <a:ext cx="1573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1F2830"/>
                </a:solidFill>
              </a:rPr>
              <a:t>Hochschule Offenburg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774A7-AF3C-7630-6570-7C6E075631B3}"/>
              </a:ext>
            </a:extLst>
          </p:cNvPr>
          <p:cNvCxnSpPr>
            <a:cxnSpLocks/>
          </p:cNvCxnSpPr>
          <p:nvPr/>
        </p:nvCxnSpPr>
        <p:spPr>
          <a:xfrm>
            <a:off x="11564983" y="6400889"/>
            <a:ext cx="6270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A9E9F-8162-AB3C-ADB1-0D126AC5103F}"/>
              </a:ext>
            </a:extLst>
          </p:cNvPr>
          <p:cNvCxnSpPr>
            <a:cxnSpLocks/>
          </p:cNvCxnSpPr>
          <p:nvPr/>
        </p:nvCxnSpPr>
        <p:spPr>
          <a:xfrm>
            <a:off x="11651226" y="546965"/>
            <a:ext cx="540774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527E0D-E016-FC09-1B5B-A13056395784}"/>
              </a:ext>
            </a:extLst>
          </p:cNvPr>
          <p:cNvCxnSpPr>
            <a:cxnSpLocks/>
          </p:cNvCxnSpPr>
          <p:nvPr/>
        </p:nvCxnSpPr>
        <p:spPr>
          <a:xfrm>
            <a:off x="2032083" y="541961"/>
            <a:ext cx="2038472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26CBD6-9FCF-B638-542C-7AD180D8EFCE}"/>
              </a:ext>
            </a:extLst>
          </p:cNvPr>
          <p:cNvCxnSpPr>
            <a:cxnSpLocks/>
          </p:cNvCxnSpPr>
          <p:nvPr/>
        </p:nvCxnSpPr>
        <p:spPr>
          <a:xfrm>
            <a:off x="1343608" y="6400889"/>
            <a:ext cx="2726947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88777-5CC4-360D-6C9A-13E4D29ECB64}"/>
              </a:ext>
            </a:extLst>
          </p:cNvPr>
          <p:cNvSpPr txBox="1"/>
          <p:nvPr/>
        </p:nvSpPr>
        <p:spPr>
          <a:xfrm>
            <a:off x="315174" y="1144116"/>
            <a:ext cx="1471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Buildsystem</a:t>
            </a:r>
            <a:endParaRPr lang="en-DE" sz="2000" b="1" dirty="0"/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86D9ED9-D787-7873-A62C-BC52944943D4}"/>
              </a:ext>
            </a:extLst>
          </p:cNvPr>
          <p:cNvCxnSpPr>
            <a:cxnSpLocks/>
          </p:cNvCxnSpPr>
          <p:nvPr/>
        </p:nvCxnSpPr>
        <p:spPr>
          <a:xfrm>
            <a:off x="4070555" y="6400889"/>
            <a:ext cx="3138898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>
            <a:extLst>
              <a:ext uri="{FF2B5EF4-FFF2-40B4-BE49-F238E27FC236}">
                <a16:creationId xmlns:a16="http://schemas.microsoft.com/office/drawing/2014/main" id="{0F2BF4D6-91E4-911E-C52E-90054C2CE6CA}"/>
              </a:ext>
            </a:extLst>
          </p:cNvPr>
          <p:cNvSpPr txBox="1"/>
          <p:nvPr/>
        </p:nvSpPr>
        <p:spPr>
          <a:xfrm>
            <a:off x="7268512" y="6262390"/>
            <a:ext cx="423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Steven Schall, William </a:t>
            </a:r>
            <a:r>
              <a:rPr lang="de-DE" sz="1200" dirty="0" err="1">
                <a:solidFill>
                  <a:srgbClr val="05ACD8"/>
                </a:solidFill>
              </a:rPr>
              <a:t>Mendat</a:t>
            </a:r>
            <a:r>
              <a:rPr lang="de-DE" sz="1200" dirty="0">
                <a:solidFill>
                  <a:srgbClr val="05ACD8"/>
                </a:solidFill>
              </a:rPr>
              <a:t>, Matthias Reichenbach, Max Ernst</a:t>
            </a:r>
            <a:endParaRPr lang="en-DE" sz="1200" dirty="0">
              <a:solidFill>
                <a:srgbClr val="05ACD8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1B13195F-72CB-8EBC-9CBF-D23E4A4F88FB}"/>
              </a:ext>
            </a:extLst>
          </p:cNvPr>
          <p:cNvSpPr txBox="1"/>
          <p:nvPr/>
        </p:nvSpPr>
        <p:spPr>
          <a:xfrm>
            <a:off x="9201132" y="403462"/>
            <a:ext cx="245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Verteilung des Subscale Algorithmus</a:t>
            </a:r>
            <a:endParaRPr lang="en-DE" sz="1200" dirty="0">
              <a:solidFill>
                <a:srgbClr val="05ACD8"/>
              </a:solidFill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EC4427EC-1B64-2265-ED64-2F7382FE45AB}"/>
              </a:ext>
            </a:extLst>
          </p:cNvPr>
          <p:cNvCxnSpPr>
            <a:cxnSpLocks/>
          </p:cNvCxnSpPr>
          <p:nvPr/>
        </p:nvCxnSpPr>
        <p:spPr>
          <a:xfrm>
            <a:off x="4070555" y="541961"/>
            <a:ext cx="5073445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7">
            <a:extLst>
              <a:ext uri="{FF2B5EF4-FFF2-40B4-BE49-F238E27FC236}">
                <a16:creationId xmlns:a16="http://schemas.microsoft.com/office/drawing/2014/main" id="{97984DEF-3522-32E5-D4ED-915E637BA96F}"/>
              </a:ext>
            </a:extLst>
          </p:cNvPr>
          <p:cNvSpPr txBox="1"/>
          <p:nvPr/>
        </p:nvSpPr>
        <p:spPr>
          <a:xfrm>
            <a:off x="458639" y="1726787"/>
            <a:ext cx="34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Einbindung</a:t>
            </a:r>
            <a:r>
              <a:rPr lang="en-US" sz="1600" dirty="0"/>
              <a:t> Client, Server und Proto</a:t>
            </a:r>
            <a:endParaRPr lang="en-DE" sz="1600" dirty="0"/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927E6738-C0DC-F1E2-D357-A09EFC220A63}"/>
              </a:ext>
            </a:extLst>
          </p:cNvPr>
          <p:cNvSpPr txBox="1"/>
          <p:nvPr/>
        </p:nvSpPr>
        <p:spPr>
          <a:xfrm>
            <a:off x="458639" y="2206789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VCPKG-</a:t>
            </a:r>
            <a:r>
              <a:rPr lang="de-DE" sz="1600" dirty="0" err="1"/>
              <a:t>toolchain</a:t>
            </a:r>
            <a:r>
              <a:rPr lang="de-DE" sz="1600" dirty="0"/>
              <a:t> eingebunden per relativem Pfad</a:t>
            </a:r>
            <a:endParaRPr lang="en-DE" sz="16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8DE8919-E1E2-8373-584B-8C1C3C451856}"/>
              </a:ext>
            </a:extLst>
          </p:cNvPr>
          <p:cNvSpPr txBox="1"/>
          <p:nvPr/>
        </p:nvSpPr>
        <p:spPr>
          <a:xfrm>
            <a:off x="458639" y="2938006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Automatisiertes</a:t>
            </a:r>
            <a:r>
              <a:rPr lang="en-US" sz="1600" dirty="0"/>
              <a:t> </a:t>
            </a:r>
            <a:r>
              <a:rPr lang="en-US" sz="1600" dirty="0" err="1"/>
              <a:t>Kopieren</a:t>
            </a:r>
            <a:r>
              <a:rPr lang="en-US" sz="1600" dirty="0"/>
              <a:t> der Config-</a:t>
            </a:r>
            <a:r>
              <a:rPr lang="en-US" sz="1600" dirty="0" err="1"/>
              <a:t>Dateien</a:t>
            </a:r>
            <a:endParaRPr lang="en-DE" sz="1600" dirty="0"/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2D423E0F-540F-90B2-3B35-B03F01DFA180}"/>
              </a:ext>
            </a:extLst>
          </p:cNvPr>
          <p:cNvSpPr txBox="1"/>
          <p:nvPr/>
        </p:nvSpPr>
        <p:spPr>
          <a:xfrm>
            <a:off x="458639" y="3603673"/>
            <a:ext cx="34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SubscaleGPU</a:t>
            </a:r>
            <a:r>
              <a:rPr lang="en-US" sz="1600" dirty="0"/>
              <a:t> </a:t>
            </a:r>
            <a:r>
              <a:rPr lang="en-US" sz="1600" dirty="0" err="1"/>
              <a:t>als</a:t>
            </a:r>
            <a:r>
              <a:rPr lang="en-US" sz="1600" dirty="0"/>
              <a:t> shared library</a:t>
            </a:r>
            <a:endParaRPr lang="en-DE" sz="1600" dirty="0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534D50A-1D1B-0E31-7C20-5100F53FE1BE}"/>
              </a:ext>
            </a:extLst>
          </p:cNvPr>
          <p:cNvSpPr txBox="1"/>
          <p:nvPr/>
        </p:nvSpPr>
        <p:spPr>
          <a:xfrm>
            <a:off x="458639" y="4083780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Protobuf-Dateien</a:t>
            </a:r>
            <a:r>
              <a:rPr lang="en-US" sz="1600" dirty="0"/>
              <a:t> </a:t>
            </a:r>
            <a:r>
              <a:rPr lang="en-US" sz="1600" dirty="0" err="1"/>
              <a:t>werden</a:t>
            </a:r>
            <a:r>
              <a:rPr lang="en-US" sz="1600" dirty="0"/>
              <a:t> </a:t>
            </a:r>
            <a:r>
              <a:rPr lang="en-US" sz="1600" dirty="0" err="1"/>
              <a:t>automatisch</a:t>
            </a:r>
            <a:r>
              <a:rPr lang="en-US" sz="1600" dirty="0"/>
              <a:t> </a:t>
            </a:r>
            <a:r>
              <a:rPr lang="en-US" sz="1600" dirty="0" err="1"/>
              <a:t>generiert</a:t>
            </a:r>
            <a:r>
              <a:rPr lang="en-US" sz="1600" dirty="0"/>
              <a:t> </a:t>
            </a:r>
            <a:r>
              <a:rPr lang="en-US" sz="1600" dirty="0" err="1"/>
              <a:t>beim</a:t>
            </a:r>
            <a:r>
              <a:rPr lang="en-US" sz="1600" dirty="0"/>
              <a:t> </a:t>
            </a:r>
            <a:r>
              <a:rPr lang="en-US" sz="1600" dirty="0" err="1"/>
              <a:t>Kompilieren</a:t>
            </a:r>
            <a:endParaRPr lang="en-DE" sz="1600" dirty="0"/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D4A6C076-EB1D-45A2-E9E8-618ACD730209}"/>
              </a:ext>
            </a:extLst>
          </p:cNvPr>
          <p:cNvSpPr txBox="1"/>
          <p:nvPr/>
        </p:nvSpPr>
        <p:spPr>
          <a:xfrm>
            <a:off x="410251" y="4717654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Client und Server </a:t>
            </a:r>
            <a:r>
              <a:rPr lang="en-US" sz="1600" dirty="0" err="1"/>
              <a:t>binden</a:t>
            </a:r>
            <a:r>
              <a:rPr lang="en-US" sz="1600" dirty="0"/>
              <a:t> Proto-library und </a:t>
            </a:r>
            <a:r>
              <a:rPr lang="en-US" sz="1600" dirty="0" err="1"/>
              <a:t>SubscaleGPU</a:t>
            </a:r>
            <a:r>
              <a:rPr lang="en-US" sz="1600" dirty="0"/>
              <a:t>-library </a:t>
            </a:r>
            <a:r>
              <a:rPr lang="en-US" sz="1600" dirty="0" err="1"/>
              <a:t>ein</a:t>
            </a:r>
            <a:endParaRPr lang="en-DE" sz="1600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42556B71-FA44-EA10-E258-EA2F6BE55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006" y="505832"/>
            <a:ext cx="5598756" cy="5654189"/>
          </a:xfrm>
          <a:prstGeom prst="rect">
            <a:avLst/>
          </a:prstGeom>
        </p:spPr>
      </p:pic>
      <p:sp>
        <p:nvSpPr>
          <p:cNvPr id="29" name="TextBox 18">
            <a:extLst>
              <a:ext uri="{FF2B5EF4-FFF2-40B4-BE49-F238E27FC236}">
                <a16:creationId xmlns:a16="http://schemas.microsoft.com/office/drawing/2014/main" id="{2A855530-AC1A-19C6-B2C6-42F9812CF564}"/>
              </a:ext>
            </a:extLst>
          </p:cNvPr>
          <p:cNvSpPr txBox="1"/>
          <p:nvPr/>
        </p:nvSpPr>
        <p:spPr>
          <a:xfrm>
            <a:off x="410251" y="5351528"/>
            <a:ext cx="34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Makefile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660185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41202D7D-140C-4E0C-A7E7-48C21B294C7E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13.02.2023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375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377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10"/>
          <p:cNvSpPr/>
          <p:nvPr/>
        </p:nvSpPr>
        <p:spPr>
          <a:xfrm>
            <a:off x="360000" y="1144080"/>
            <a:ext cx="162432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CalculateSlice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382" name="CustomShape 11"/>
          <p:cNvSpPr/>
          <p:nvPr/>
        </p:nvSpPr>
        <p:spPr>
          <a:xfrm>
            <a:off x="315000" y="1726920"/>
            <a:ext cx="3411720" cy="154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Bekommt…: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	- coreSets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	- labels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	- minSignature (Slice)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	- maxSignature (Slice)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</p:txBody>
      </p:sp>
      <p:sp>
        <p:nvSpPr>
          <p:cNvPr id="383" name="CustomShape 12"/>
          <p:cNvSpPr/>
          <p:nvPr/>
        </p:nvSpPr>
        <p:spPr>
          <a:xfrm>
            <a:off x="180000" y="3420000"/>
            <a:ext cx="34117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Filtert alle DenseUnits raus, die nur in einer Dimension existieren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384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386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387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17"/>
          <p:cNvSpPr/>
          <p:nvPr/>
        </p:nvSpPr>
        <p:spPr>
          <a:xfrm>
            <a:off x="188280" y="308628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Erstellt die DenseUnits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389" name="CustomShape 18"/>
          <p:cNvSpPr/>
          <p:nvPr/>
        </p:nvSpPr>
        <p:spPr>
          <a:xfrm>
            <a:off x="180000" y="399636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Erstellt den Slice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390" name="CustomShape 19"/>
          <p:cNvSpPr/>
          <p:nvPr/>
        </p:nvSpPr>
        <p:spPr>
          <a:xfrm>
            <a:off x="180000" y="4346280"/>
            <a:ext cx="34117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Gibt den Slice und die Anzahl an Einträgen zurück</a:t>
            </a:r>
            <a:endParaRPr lang="de-DE" sz="1600" b="0" strike="noStrike" spc="-1">
              <a:latin typeface="Arial"/>
            </a:endParaRPr>
          </a:p>
        </p:txBody>
      </p:sp>
      <p:pic>
        <p:nvPicPr>
          <p:cNvPr id="391" name="Grafik 390"/>
          <p:cNvPicPr/>
          <p:nvPr/>
        </p:nvPicPr>
        <p:blipFill>
          <a:blip r:embed="rId3"/>
          <a:stretch/>
        </p:blipFill>
        <p:spPr>
          <a:xfrm>
            <a:off x="4320000" y="1260000"/>
            <a:ext cx="7734600" cy="4437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F694CCC-64AA-41AD-9531-EA25CFAD772F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13.02.2023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395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397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10"/>
          <p:cNvSpPr/>
          <p:nvPr/>
        </p:nvSpPr>
        <p:spPr>
          <a:xfrm>
            <a:off x="187560" y="1144080"/>
            <a:ext cx="305244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CalculateClusterCandidates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402" name="CustomShape 11"/>
          <p:cNvSpPr/>
          <p:nvPr/>
        </p:nvSpPr>
        <p:spPr>
          <a:xfrm>
            <a:off x="315000" y="1726920"/>
            <a:ext cx="3411720" cy="130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Bekommt…: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	- labels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	- minSignature (Slice)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	- maxSignature (Slice)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</p:txBody>
      </p:sp>
      <p:sp>
        <p:nvSpPr>
          <p:cNvPr id="403" name="CustomShape 12"/>
          <p:cNvSpPr/>
          <p:nvPr/>
        </p:nvSpPr>
        <p:spPr>
          <a:xfrm>
            <a:off x="180000" y="324000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Erstellt die CoreSets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404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406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407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7"/>
          <p:cNvSpPr/>
          <p:nvPr/>
        </p:nvSpPr>
        <p:spPr>
          <a:xfrm>
            <a:off x="180000" y="290628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Liest die Punkte ein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409" name="CustomShape 18"/>
          <p:cNvSpPr/>
          <p:nvPr/>
        </p:nvSpPr>
        <p:spPr>
          <a:xfrm>
            <a:off x="180000" y="357372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Nutzt die calculateSlice Methode</a:t>
            </a:r>
            <a:endParaRPr lang="de-DE" sz="1600" b="0" strike="noStrike" spc="-1">
              <a:latin typeface="Arial"/>
            </a:endParaRPr>
          </a:p>
        </p:txBody>
      </p:sp>
      <p:pic>
        <p:nvPicPr>
          <p:cNvPr id="410" name="Grafik 409"/>
          <p:cNvPicPr/>
          <p:nvPr/>
        </p:nvPicPr>
        <p:blipFill>
          <a:blip r:embed="rId3"/>
          <a:stretch/>
        </p:blipFill>
        <p:spPr>
          <a:xfrm>
            <a:off x="4445280" y="1339560"/>
            <a:ext cx="7614720" cy="4060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A8F0BDC4-6ADE-417B-8C9B-CEE9C176DF2D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13.02.2023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14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416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10"/>
          <p:cNvSpPr/>
          <p:nvPr/>
        </p:nvSpPr>
        <p:spPr>
          <a:xfrm>
            <a:off x="360000" y="1144080"/>
            <a:ext cx="197028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CalculateRemote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421" name="CustomShape 11"/>
          <p:cNvSpPr/>
          <p:nvPr/>
        </p:nvSpPr>
        <p:spPr>
          <a:xfrm>
            <a:off x="315000" y="1726920"/>
            <a:ext cx="3411720" cy="130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Bekommt…: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	- labels 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	- minSignature (Slice)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	- maxSignature (Slice)</a:t>
            </a:r>
            <a:endParaRPr lang="de-DE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600" b="0" strike="noStrike" spc="-1">
              <a:latin typeface="Arial"/>
            </a:endParaRPr>
          </a:p>
        </p:txBody>
      </p:sp>
      <p:sp>
        <p:nvSpPr>
          <p:cNvPr id="422" name="CustomShape 12"/>
          <p:cNvSpPr/>
          <p:nvPr/>
        </p:nvSpPr>
        <p:spPr>
          <a:xfrm>
            <a:off x="180000" y="324000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Erzeugt den konkreten Algorithmus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423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425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426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17"/>
          <p:cNvSpPr/>
          <p:nvPr/>
        </p:nvSpPr>
        <p:spPr>
          <a:xfrm>
            <a:off x="180000" y="290628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Erzeugt die SubscaleConfig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428" name="CustomShape 18"/>
          <p:cNvSpPr/>
          <p:nvPr/>
        </p:nvSpPr>
        <p:spPr>
          <a:xfrm>
            <a:off x="180000" y="3573720"/>
            <a:ext cx="341172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- Nutzt die calculateClusterCandidates Methode</a:t>
            </a:r>
            <a:endParaRPr lang="de-DE" sz="1600" b="0" strike="noStrike" spc="-1">
              <a:latin typeface="Arial"/>
            </a:endParaRPr>
          </a:p>
        </p:txBody>
      </p:sp>
      <p:pic>
        <p:nvPicPr>
          <p:cNvPr id="429" name="Grafik 428"/>
          <p:cNvPicPr/>
          <p:nvPr/>
        </p:nvPicPr>
        <p:blipFill>
          <a:blip r:embed="rId3"/>
          <a:stretch/>
        </p:blipFill>
        <p:spPr>
          <a:xfrm>
            <a:off x="4277160" y="1440000"/>
            <a:ext cx="7782840" cy="4180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D68DE-7F3A-E0B4-311E-4F1EB372E894}"/>
              </a:ext>
            </a:extLst>
          </p:cNvPr>
          <p:cNvSpPr/>
          <p:nvPr/>
        </p:nvSpPr>
        <p:spPr>
          <a:xfrm>
            <a:off x="0" y="0"/>
            <a:ext cx="4070555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A0AF3-A9B8-CDA0-CE48-3F87AF2FEA2D}"/>
              </a:ext>
            </a:extLst>
          </p:cNvPr>
          <p:cNvCxnSpPr>
            <a:cxnSpLocks/>
          </p:cNvCxnSpPr>
          <p:nvPr/>
        </p:nvCxnSpPr>
        <p:spPr>
          <a:xfrm>
            <a:off x="0" y="6400890"/>
            <a:ext cx="38330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FF45D0-120F-CEC9-F28E-96952E46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39" y="6218328"/>
            <a:ext cx="2743200" cy="365125"/>
          </a:xfrm>
        </p:spPr>
        <p:txBody>
          <a:bodyPr/>
          <a:lstStyle/>
          <a:p>
            <a:fld id="{60D90A33-BE0F-EE46-A61C-7982E24A053D}" type="datetime1">
              <a:rPr lang="de-DE" smtClean="0">
                <a:solidFill>
                  <a:srgbClr val="1F2830"/>
                </a:solidFill>
              </a:rPr>
              <a:t>13.02.2023</a:t>
            </a:fld>
            <a:endParaRPr lang="en-DE" dirty="0">
              <a:solidFill>
                <a:srgbClr val="1F283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3FC613-F6D8-2642-61A0-6C0F9C5647C7}"/>
              </a:ext>
            </a:extLst>
          </p:cNvPr>
          <p:cNvCxnSpPr>
            <a:cxnSpLocks/>
          </p:cNvCxnSpPr>
          <p:nvPr/>
        </p:nvCxnSpPr>
        <p:spPr>
          <a:xfrm>
            <a:off x="0" y="541962"/>
            <a:ext cx="45863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C48534-8186-56E2-3EBF-9C421C2927A3}"/>
              </a:ext>
            </a:extLst>
          </p:cNvPr>
          <p:cNvSpPr txBox="1"/>
          <p:nvPr/>
        </p:nvSpPr>
        <p:spPr>
          <a:xfrm>
            <a:off x="458639" y="403462"/>
            <a:ext cx="1573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1F2830"/>
                </a:solidFill>
              </a:rPr>
              <a:t>Hochschule Offenburg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774A7-AF3C-7630-6570-7C6E075631B3}"/>
              </a:ext>
            </a:extLst>
          </p:cNvPr>
          <p:cNvCxnSpPr>
            <a:cxnSpLocks/>
          </p:cNvCxnSpPr>
          <p:nvPr/>
        </p:nvCxnSpPr>
        <p:spPr>
          <a:xfrm>
            <a:off x="11564983" y="6400889"/>
            <a:ext cx="6270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A9E9F-8162-AB3C-ADB1-0D126AC5103F}"/>
              </a:ext>
            </a:extLst>
          </p:cNvPr>
          <p:cNvCxnSpPr>
            <a:cxnSpLocks/>
          </p:cNvCxnSpPr>
          <p:nvPr/>
        </p:nvCxnSpPr>
        <p:spPr>
          <a:xfrm>
            <a:off x="11651226" y="546965"/>
            <a:ext cx="540774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527E0D-E016-FC09-1B5B-A13056395784}"/>
              </a:ext>
            </a:extLst>
          </p:cNvPr>
          <p:cNvCxnSpPr>
            <a:cxnSpLocks/>
          </p:cNvCxnSpPr>
          <p:nvPr/>
        </p:nvCxnSpPr>
        <p:spPr>
          <a:xfrm>
            <a:off x="2032083" y="541961"/>
            <a:ext cx="2038472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26CBD6-9FCF-B638-542C-7AD180D8EFCE}"/>
              </a:ext>
            </a:extLst>
          </p:cNvPr>
          <p:cNvCxnSpPr>
            <a:cxnSpLocks/>
          </p:cNvCxnSpPr>
          <p:nvPr/>
        </p:nvCxnSpPr>
        <p:spPr>
          <a:xfrm>
            <a:off x="1343608" y="6400889"/>
            <a:ext cx="2726947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88777-5CC4-360D-6C9A-13E4D29ECB64}"/>
              </a:ext>
            </a:extLst>
          </p:cNvPr>
          <p:cNvSpPr txBox="1"/>
          <p:nvPr/>
        </p:nvSpPr>
        <p:spPr>
          <a:xfrm>
            <a:off x="315174" y="1144116"/>
            <a:ext cx="120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Protobuff</a:t>
            </a:r>
            <a:endParaRPr lang="en-DE" sz="2000" b="1" dirty="0"/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86D9ED9-D787-7873-A62C-BC52944943D4}"/>
              </a:ext>
            </a:extLst>
          </p:cNvPr>
          <p:cNvCxnSpPr>
            <a:cxnSpLocks/>
          </p:cNvCxnSpPr>
          <p:nvPr/>
        </p:nvCxnSpPr>
        <p:spPr>
          <a:xfrm>
            <a:off x="4070555" y="6400889"/>
            <a:ext cx="3138898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>
            <a:extLst>
              <a:ext uri="{FF2B5EF4-FFF2-40B4-BE49-F238E27FC236}">
                <a16:creationId xmlns:a16="http://schemas.microsoft.com/office/drawing/2014/main" id="{0F2BF4D6-91E4-911E-C52E-90054C2CE6CA}"/>
              </a:ext>
            </a:extLst>
          </p:cNvPr>
          <p:cNvSpPr txBox="1"/>
          <p:nvPr/>
        </p:nvSpPr>
        <p:spPr>
          <a:xfrm>
            <a:off x="7268512" y="6262390"/>
            <a:ext cx="423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Steven Schall, William </a:t>
            </a:r>
            <a:r>
              <a:rPr lang="de-DE" sz="1200" dirty="0" err="1">
                <a:solidFill>
                  <a:srgbClr val="05ACD8"/>
                </a:solidFill>
              </a:rPr>
              <a:t>Mendat</a:t>
            </a:r>
            <a:r>
              <a:rPr lang="de-DE" sz="1200" dirty="0">
                <a:solidFill>
                  <a:srgbClr val="05ACD8"/>
                </a:solidFill>
              </a:rPr>
              <a:t>, Matthias Reichenbach, Max Ernst</a:t>
            </a:r>
            <a:endParaRPr lang="en-DE" sz="1200" dirty="0">
              <a:solidFill>
                <a:srgbClr val="05ACD8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1B13195F-72CB-8EBC-9CBF-D23E4A4F88FB}"/>
              </a:ext>
            </a:extLst>
          </p:cNvPr>
          <p:cNvSpPr txBox="1"/>
          <p:nvPr/>
        </p:nvSpPr>
        <p:spPr>
          <a:xfrm>
            <a:off x="9201132" y="403462"/>
            <a:ext cx="245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Verteilung des Subscale Algorithmus</a:t>
            </a:r>
            <a:endParaRPr lang="en-DE" sz="1200" dirty="0">
              <a:solidFill>
                <a:srgbClr val="05ACD8"/>
              </a:solidFill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EC4427EC-1B64-2265-ED64-2F7382FE45AB}"/>
              </a:ext>
            </a:extLst>
          </p:cNvPr>
          <p:cNvCxnSpPr>
            <a:cxnSpLocks/>
          </p:cNvCxnSpPr>
          <p:nvPr/>
        </p:nvCxnSpPr>
        <p:spPr>
          <a:xfrm>
            <a:off x="4070555" y="541961"/>
            <a:ext cx="5073445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052BFF5C-D93D-5C35-0323-03190DA80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83" y="450721"/>
            <a:ext cx="6960418" cy="6003817"/>
          </a:xfrm>
          <a:prstGeom prst="rect">
            <a:avLst/>
          </a:prstGeom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2F3499BB-C474-C764-89E8-C8CE65F55846}"/>
              </a:ext>
            </a:extLst>
          </p:cNvPr>
          <p:cNvSpPr txBox="1"/>
          <p:nvPr/>
        </p:nvSpPr>
        <p:spPr>
          <a:xfrm>
            <a:off x="383309" y="1726787"/>
            <a:ext cx="34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</a:t>
            </a:r>
            <a:r>
              <a:rPr lang="de-DE" sz="1600" dirty="0"/>
              <a:t>RPC zur Kommunikation</a:t>
            </a:r>
            <a:endParaRPr lang="en-DE" sz="1600" dirty="0"/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D0797CD5-BE99-7E06-2C17-D5C08EF681D8}"/>
              </a:ext>
            </a:extLst>
          </p:cNvPr>
          <p:cNvSpPr txBox="1"/>
          <p:nvPr/>
        </p:nvSpPr>
        <p:spPr>
          <a:xfrm>
            <a:off x="383309" y="2117109"/>
            <a:ext cx="34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Ein gRPC-Service zur Verteilung</a:t>
            </a:r>
            <a:endParaRPr lang="en-DE" sz="1600" dirty="0"/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44B5E947-CAF7-A0F8-4AA9-BEC17F6B4A6F}"/>
              </a:ext>
            </a:extLst>
          </p:cNvPr>
          <p:cNvSpPr txBox="1"/>
          <p:nvPr/>
        </p:nvSpPr>
        <p:spPr>
          <a:xfrm>
            <a:off x="383309" y="2507431"/>
            <a:ext cx="341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Konfliktfreie, parallele Entwicklung des Clients/Servers und der </a:t>
            </a:r>
            <a:r>
              <a:rPr lang="de-DE" sz="1600" dirty="0" err="1"/>
              <a:t>SubscaleGPU</a:t>
            </a:r>
            <a:r>
              <a:rPr lang="de-DE" sz="1600" dirty="0"/>
              <a:t>-Library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750171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1630800" y="2002320"/>
            <a:ext cx="7974720" cy="100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6000" b="1" strike="noStrike" spc="-1">
                <a:solidFill>
                  <a:srgbClr val="F3F3F3"/>
                </a:solidFill>
                <a:latin typeface="Calibri"/>
              </a:rPr>
              <a:t>Analyse des Algorithmus</a:t>
            </a:r>
            <a:endParaRPr lang="de-DE" sz="6000" b="0" strike="noStrike" spc="-1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1725840" y="3080520"/>
            <a:ext cx="4692240" cy="222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lang="de-DE" sz="2800" b="0" strike="noStrike" spc="-1" dirty="0">
                <a:solidFill>
                  <a:srgbClr val="F3F3F3"/>
                </a:solidFill>
                <a:latin typeface="Calibri"/>
              </a:rPr>
              <a:t>Datenaufbereitung</a:t>
            </a:r>
            <a:endParaRPr lang="de-DE" sz="2800" b="0" strike="noStrike" spc="-1" dirty="0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lang="de-DE" sz="2800" b="0" strike="noStrike" spc="-1" dirty="0" err="1">
                <a:solidFill>
                  <a:srgbClr val="F3F3F3"/>
                </a:solidFill>
                <a:latin typeface="Calibri"/>
              </a:rPr>
              <a:t>CoreSet</a:t>
            </a:r>
            <a:r>
              <a:rPr lang="de-DE" sz="2800" b="0" strike="noStrike" spc="-1" dirty="0">
                <a:solidFill>
                  <a:srgbClr val="F3F3F3"/>
                </a:solidFill>
                <a:latin typeface="Calibri"/>
              </a:rPr>
              <a:t>-Erzeugung</a:t>
            </a:r>
            <a:endParaRPr lang="de-DE" sz="2800" b="0" strike="noStrike" spc="-1" dirty="0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lang="de-DE" sz="2800" b="0" strike="noStrike" spc="-1" dirty="0">
                <a:solidFill>
                  <a:srgbClr val="F3F3F3"/>
                </a:solidFill>
                <a:latin typeface="Calibri"/>
              </a:rPr>
              <a:t>Kombination zu </a:t>
            </a:r>
            <a:r>
              <a:rPr lang="de-DE" sz="2800" b="0" strike="noStrike" spc="-1" dirty="0" err="1">
                <a:solidFill>
                  <a:srgbClr val="F3F3F3"/>
                </a:solidFill>
                <a:latin typeface="Calibri"/>
              </a:rPr>
              <a:t>Dense</a:t>
            </a:r>
            <a:r>
              <a:rPr lang="de-DE" sz="2800" b="0" strike="noStrike" spc="-1" dirty="0">
                <a:solidFill>
                  <a:srgbClr val="F3F3F3"/>
                </a:solidFill>
                <a:latin typeface="Calibri"/>
              </a:rPr>
              <a:t> Units</a:t>
            </a:r>
            <a:endParaRPr lang="de-DE" sz="2800" b="0" strike="noStrike" spc="-1" dirty="0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lang="de-DE" sz="2800" b="0" strike="noStrike" spc="-1" dirty="0" err="1">
                <a:solidFill>
                  <a:srgbClr val="F3F3F3"/>
                </a:solidFill>
                <a:latin typeface="Calibri"/>
              </a:rPr>
              <a:t>Dense</a:t>
            </a:r>
            <a:r>
              <a:rPr lang="de-DE" sz="2800" b="0" strike="noStrike" spc="-1" dirty="0">
                <a:solidFill>
                  <a:srgbClr val="F3F3F3"/>
                </a:solidFill>
                <a:latin typeface="Calibri"/>
              </a:rPr>
              <a:t> Unit Kollision</a:t>
            </a:r>
            <a:endParaRPr lang="de-DE" sz="2800" b="0" strike="noStrike" spc="-1" dirty="0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lang="de-DE" sz="2800" b="0" strike="noStrike" spc="-1" dirty="0" err="1">
                <a:solidFill>
                  <a:srgbClr val="F3F3F3"/>
                </a:solidFill>
                <a:latin typeface="Calibri"/>
              </a:rPr>
              <a:t>Subspacing</a:t>
            </a:r>
            <a:endParaRPr lang="de-DE" sz="2800" b="0" strike="noStrike" spc="-1" dirty="0">
              <a:latin typeface="Arial"/>
            </a:endParaRPr>
          </a:p>
        </p:txBody>
      </p:sp>
      <p:sp>
        <p:nvSpPr>
          <p:cNvPr id="84" name="Line 3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TextShape 4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A9D8A9EC-6C57-4F53-94A4-E6265F8FD69D}" type="datetime1">
              <a:rPr lang="de-DE" sz="1200" b="0" strike="noStrike" spc="-1">
                <a:solidFill>
                  <a:srgbClr val="05ACD8"/>
                </a:solidFill>
                <a:latin typeface="Calibri"/>
              </a:rPr>
              <a:t>13.02.2023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86" name="Line 5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6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05ACD8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88" name="Line 7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8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90" name="Line 9"/>
          <p:cNvSpPr/>
          <p:nvPr/>
        </p:nvSpPr>
        <p:spPr>
          <a:xfrm>
            <a:off x="2031840" y="541800"/>
            <a:ext cx="711216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Line 10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11"/>
          <p:cNvSpPr/>
          <p:nvPr/>
        </p:nvSpPr>
        <p:spPr>
          <a:xfrm>
            <a:off x="826200" y="2002320"/>
            <a:ext cx="566640" cy="100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6000" b="1" strike="noStrike" spc="-1">
                <a:solidFill>
                  <a:srgbClr val="05ACD8"/>
                </a:solidFill>
                <a:latin typeface="Calibri"/>
              </a:rPr>
              <a:t>1</a:t>
            </a:r>
            <a:endParaRPr lang="de-DE" sz="6000" b="0" strike="noStrike" spc="-1">
              <a:latin typeface="Arial"/>
            </a:endParaRPr>
          </a:p>
        </p:txBody>
      </p:sp>
      <p:sp>
        <p:nvSpPr>
          <p:cNvPr id="93" name="Line 12"/>
          <p:cNvSpPr/>
          <p:nvPr/>
        </p:nvSpPr>
        <p:spPr>
          <a:xfrm flipV="1">
            <a:off x="1393200" y="6400800"/>
            <a:ext cx="5816160" cy="612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13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D68DE-7F3A-E0B4-311E-4F1EB372E894}"/>
              </a:ext>
            </a:extLst>
          </p:cNvPr>
          <p:cNvSpPr/>
          <p:nvPr/>
        </p:nvSpPr>
        <p:spPr>
          <a:xfrm>
            <a:off x="0" y="0"/>
            <a:ext cx="4070555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A0AF3-A9B8-CDA0-CE48-3F87AF2FEA2D}"/>
              </a:ext>
            </a:extLst>
          </p:cNvPr>
          <p:cNvCxnSpPr>
            <a:cxnSpLocks/>
          </p:cNvCxnSpPr>
          <p:nvPr/>
        </p:nvCxnSpPr>
        <p:spPr>
          <a:xfrm>
            <a:off x="0" y="6400890"/>
            <a:ext cx="38330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FF45D0-120F-CEC9-F28E-96952E46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39" y="6218328"/>
            <a:ext cx="2743200" cy="365125"/>
          </a:xfrm>
        </p:spPr>
        <p:txBody>
          <a:bodyPr/>
          <a:lstStyle/>
          <a:p>
            <a:fld id="{60D90A33-BE0F-EE46-A61C-7982E24A053D}" type="datetime1">
              <a:rPr lang="de-DE" smtClean="0">
                <a:solidFill>
                  <a:srgbClr val="1F2830"/>
                </a:solidFill>
              </a:rPr>
              <a:t>13.02.2023</a:t>
            </a:fld>
            <a:endParaRPr lang="en-DE" dirty="0">
              <a:solidFill>
                <a:srgbClr val="1F283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3FC613-F6D8-2642-61A0-6C0F9C5647C7}"/>
              </a:ext>
            </a:extLst>
          </p:cNvPr>
          <p:cNvCxnSpPr>
            <a:cxnSpLocks/>
          </p:cNvCxnSpPr>
          <p:nvPr/>
        </p:nvCxnSpPr>
        <p:spPr>
          <a:xfrm>
            <a:off x="0" y="541962"/>
            <a:ext cx="45863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C48534-8186-56E2-3EBF-9C421C2927A3}"/>
              </a:ext>
            </a:extLst>
          </p:cNvPr>
          <p:cNvSpPr txBox="1"/>
          <p:nvPr/>
        </p:nvSpPr>
        <p:spPr>
          <a:xfrm>
            <a:off x="458639" y="403462"/>
            <a:ext cx="1573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1F2830"/>
                </a:solidFill>
              </a:rPr>
              <a:t>Hochschule Offenburg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774A7-AF3C-7630-6570-7C6E075631B3}"/>
              </a:ext>
            </a:extLst>
          </p:cNvPr>
          <p:cNvCxnSpPr>
            <a:cxnSpLocks/>
          </p:cNvCxnSpPr>
          <p:nvPr/>
        </p:nvCxnSpPr>
        <p:spPr>
          <a:xfrm>
            <a:off x="11564983" y="6400889"/>
            <a:ext cx="6270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A9E9F-8162-AB3C-ADB1-0D126AC5103F}"/>
              </a:ext>
            </a:extLst>
          </p:cNvPr>
          <p:cNvCxnSpPr>
            <a:cxnSpLocks/>
          </p:cNvCxnSpPr>
          <p:nvPr/>
        </p:nvCxnSpPr>
        <p:spPr>
          <a:xfrm>
            <a:off x="11651226" y="546965"/>
            <a:ext cx="540774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527E0D-E016-FC09-1B5B-A13056395784}"/>
              </a:ext>
            </a:extLst>
          </p:cNvPr>
          <p:cNvCxnSpPr>
            <a:cxnSpLocks/>
          </p:cNvCxnSpPr>
          <p:nvPr/>
        </p:nvCxnSpPr>
        <p:spPr>
          <a:xfrm>
            <a:off x="2032083" y="541961"/>
            <a:ext cx="2038472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26CBD6-9FCF-B638-542C-7AD180D8EFCE}"/>
              </a:ext>
            </a:extLst>
          </p:cNvPr>
          <p:cNvCxnSpPr>
            <a:cxnSpLocks/>
          </p:cNvCxnSpPr>
          <p:nvPr/>
        </p:nvCxnSpPr>
        <p:spPr>
          <a:xfrm>
            <a:off x="1343608" y="6400889"/>
            <a:ext cx="2726947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88777-5CC4-360D-6C9A-13E4D29ECB64}"/>
              </a:ext>
            </a:extLst>
          </p:cNvPr>
          <p:cNvSpPr txBox="1"/>
          <p:nvPr/>
        </p:nvSpPr>
        <p:spPr>
          <a:xfrm>
            <a:off x="315174" y="1144116"/>
            <a:ext cx="799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Client</a:t>
            </a:r>
            <a:endParaRPr lang="en-DE" sz="2000" b="1" dirty="0"/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86D9ED9-D787-7873-A62C-BC52944943D4}"/>
              </a:ext>
            </a:extLst>
          </p:cNvPr>
          <p:cNvCxnSpPr>
            <a:cxnSpLocks/>
          </p:cNvCxnSpPr>
          <p:nvPr/>
        </p:nvCxnSpPr>
        <p:spPr>
          <a:xfrm>
            <a:off x="4070555" y="6400889"/>
            <a:ext cx="3138898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>
            <a:extLst>
              <a:ext uri="{FF2B5EF4-FFF2-40B4-BE49-F238E27FC236}">
                <a16:creationId xmlns:a16="http://schemas.microsoft.com/office/drawing/2014/main" id="{0F2BF4D6-91E4-911E-C52E-90054C2CE6CA}"/>
              </a:ext>
            </a:extLst>
          </p:cNvPr>
          <p:cNvSpPr txBox="1"/>
          <p:nvPr/>
        </p:nvSpPr>
        <p:spPr>
          <a:xfrm>
            <a:off x="7268512" y="6262390"/>
            <a:ext cx="423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Steven Schall, William </a:t>
            </a:r>
            <a:r>
              <a:rPr lang="de-DE" sz="1200" dirty="0" err="1">
                <a:solidFill>
                  <a:srgbClr val="05ACD8"/>
                </a:solidFill>
              </a:rPr>
              <a:t>Mendat</a:t>
            </a:r>
            <a:r>
              <a:rPr lang="de-DE" sz="1200" dirty="0">
                <a:solidFill>
                  <a:srgbClr val="05ACD8"/>
                </a:solidFill>
              </a:rPr>
              <a:t>, Matthias Reichenbach, Max Ernst</a:t>
            </a:r>
            <a:endParaRPr lang="en-DE" sz="1200" dirty="0">
              <a:solidFill>
                <a:srgbClr val="05ACD8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1B13195F-72CB-8EBC-9CBF-D23E4A4F88FB}"/>
              </a:ext>
            </a:extLst>
          </p:cNvPr>
          <p:cNvSpPr txBox="1"/>
          <p:nvPr/>
        </p:nvSpPr>
        <p:spPr>
          <a:xfrm>
            <a:off x="9201132" y="403462"/>
            <a:ext cx="245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Verteilung des Subscale Algorithmus</a:t>
            </a:r>
            <a:endParaRPr lang="en-DE" sz="1200" dirty="0">
              <a:solidFill>
                <a:srgbClr val="05ACD8"/>
              </a:solidFill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EC4427EC-1B64-2265-ED64-2F7382FE45AB}"/>
              </a:ext>
            </a:extLst>
          </p:cNvPr>
          <p:cNvCxnSpPr>
            <a:cxnSpLocks/>
          </p:cNvCxnSpPr>
          <p:nvPr/>
        </p:nvCxnSpPr>
        <p:spPr>
          <a:xfrm>
            <a:off x="4070555" y="541961"/>
            <a:ext cx="5073445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F2F16B38-D829-6A5D-B264-036E77D3F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29" y="1083923"/>
            <a:ext cx="7734392" cy="4255534"/>
          </a:xfrm>
          <a:prstGeom prst="rect">
            <a:avLst/>
          </a:prstGeom>
        </p:spPr>
      </p:pic>
      <p:sp>
        <p:nvSpPr>
          <p:cNvPr id="5" name="TextBox 17">
            <a:extLst>
              <a:ext uri="{FF2B5EF4-FFF2-40B4-BE49-F238E27FC236}">
                <a16:creationId xmlns:a16="http://schemas.microsoft.com/office/drawing/2014/main" id="{95812CB2-BEC7-540A-2159-38753CFDF328}"/>
              </a:ext>
            </a:extLst>
          </p:cNvPr>
          <p:cNvSpPr txBox="1"/>
          <p:nvPr/>
        </p:nvSpPr>
        <p:spPr>
          <a:xfrm>
            <a:off x="383309" y="1685322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Berechnung</a:t>
            </a:r>
            <a:r>
              <a:rPr lang="en-US" sz="1600" dirty="0"/>
              <a:t> der Subspaces </a:t>
            </a:r>
            <a:r>
              <a:rPr lang="en-US" sz="1600" dirty="0" err="1"/>
              <a:t>innerhalb</a:t>
            </a:r>
            <a:r>
              <a:rPr lang="en-US" sz="1600" dirty="0"/>
              <a:t> der </a:t>
            </a:r>
            <a:r>
              <a:rPr lang="en-US" sz="1600" dirty="0" err="1"/>
              <a:t>Signatur</a:t>
            </a:r>
            <a:endParaRPr lang="en-DE" sz="1600" dirty="0"/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D27447B0-519B-DBEC-5F68-1F889E947B76}"/>
              </a:ext>
            </a:extLst>
          </p:cNvPr>
          <p:cNvSpPr txBox="1"/>
          <p:nvPr/>
        </p:nvSpPr>
        <p:spPr>
          <a:xfrm>
            <a:off x="383309" y="2230429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Konvertierung</a:t>
            </a:r>
            <a:r>
              <a:rPr lang="en-US" sz="1600" dirty="0"/>
              <a:t> der </a:t>
            </a:r>
            <a:r>
              <a:rPr lang="en-US" sz="1600" dirty="0" err="1"/>
              <a:t>Daten</a:t>
            </a:r>
            <a:r>
              <a:rPr lang="en-US" sz="1600" dirty="0"/>
              <a:t> in </a:t>
            </a:r>
            <a:r>
              <a:rPr lang="en-US" sz="1600" dirty="0" err="1"/>
              <a:t>gRPC</a:t>
            </a:r>
            <a:r>
              <a:rPr lang="en-US" sz="1600" dirty="0"/>
              <a:t>-Format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111710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D68DE-7F3A-E0B4-311E-4F1EB372E894}"/>
              </a:ext>
            </a:extLst>
          </p:cNvPr>
          <p:cNvSpPr/>
          <p:nvPr/>
        </p:nvSpPr>
        <p:spPr>
          <a:xfrm>
            <a:off x="0" y="0"/>
            <a:ext cx="4070555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A0AF3-A9B8-CDA0-CE48-3F87AF2FEA2D}"/>
              </a:ext>
            </a:extLst>
          </p:cNvPr>
          <p:cNvCxnSpPr>
            <a:cxnSpLocks/>
          </p:cNvCxnSpPr>
          <p:nvPr/>
        </p:nvCxnSpPr>
        <p:spPr>
          <a:xfrm>
            <a:off x="0" y="6400890"/>
            <a:ext cx="38330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FF45D0-120F-CEC9-F28E-96952E46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39" y="6218328"/>
            <a:ext cx="2743200" cy="365125"/>
          </a:xfrm>
        </p:spPr>
        <p:txBody>
          <a:bodyPr/>
          <a:lstStyle/>
          <a:p>
            <a:fld id="{60D90A33-BE0F-EE46-A61C-7982E24A053D}" type="datetime1">
              <a:rPr lang="de-DE" smtClean="0">
                <a:solidFill>
                  <a:srgbClr val="1F2830"/>
                </a:solidFill>
              </a:rPr>
              <a:t>13.02.2023</a:t>
            </a:fld>
            <a:endParaRPr lang="en-DE" dirty="0">
              <a:solidFill>
                <a:srgbClr val="1F283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3FC613-F6D8-2642-61A0-6C0F9C5647C7}"/>
              </a:ext>
            </a:extLst>
          </p:cNvPr>
          <p:cNvCxnSpPr>
            <a:cxnSpLocks/>
          </p:cNvCxnSpPr>
          <p:nvPr/>
        </p:nvCxnSpPr>
        <p:spPr>
          <a:xfrm>
            <a:off x="0" y="541962"/>
            <a:ext cx="45863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C48534-8186-56E2-3EBF-9C421C2927A3}"/>
              </a:ext>
            </a:extLst>
          </p:cNvPr>
          <p:cNvSpPr txBox="1"/>
          <p:nvPr/>
        </p:nvSpPr>
        <p:spPr>
          <a:xfrm>
            <a:off x="458639" y="403462"/>
            <a:ext cx="1573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1F2830"/>
                </a:solidFill>
              </a:rPr>
              <a:t>Hochschule Offenburg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774A7-AF3C-7630-6570-7C6E075631B3}"/>
              </a:ext>
            </a:extLst>
          </p:cNvPr>
          <p:cNvCxnSpPr>
            <a:cxnSpLocks/>
          </p:cNvCxnSpPr>
          <p:nvPr/>
        </p:nvCxnSpPr>
        <p:spPr>
          <a:xfrm>
            <a:off x="11564983" y="6400889"/>
            <a:ext cx="6270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A9E9F-8162-AB3C-ADB1-0D126AC5103F}"/>
              </a:ext>
            </a:extLst>
          </p:cNvPr>
          <p:cNvCxnSpPr>
            <a:cxnSpLocks/>
          </p:cNvCxnSpPr>
          <p:nvPr/>
        </p:nvCxnSpPr>
        <p:spPr>
          <a:xfrm>
            <a:off x="11651226" y="546965"/>
            <a:ext cx="540774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527E0D-E016-FC09-1B5B-A13056395784}"/>
              </a:ext>
            </a:extLst>
          </p:cNvPr>
          <p:cNvCxnSpPr>
            <a:cxnSpLocks/>
          </p:cNvCxnSpPr>
          <p:nvPr/>
        </p:nvCxnSpPr>
        <p:spPr>
          <a:xfrm>
            <a:off x="2032083" y="541961"/>
            <a:ext cx="2038472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26CBD6-9FCF-B638-542C-7AD180D8EFCE}"/>
              </a:ext>
            </a:extLst>
          </p:cNvPr>
          <p:cNvCxnSpPr>
            <a:cxnSpLocks/>
          </p:cNvCxnSpPr>
          <p:nvPr/>
        </p:nvCxnSpPr>
        <p:spPr>
          <a:xfrm>
            <a:off x="1343608" y="6400889"/>
            <a:ext cx="2726947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88777-5CC4-360D-6C9A-13E4D29ECB64}"/>
              </a:ext>
            </a:extLst>
          </p:cNvPr>
          <p:cNvSpPr txBox="1"/>
          <p:nvPr/>
        </p:nvSpPr>
        <p:spPr>
          <a:xfrm>
            <a:off x="315174" y="1144116"/>
            <a:ext cx="870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Server</a:t>
            </a:r>
            <a:endParaRPr lang="en-DE" sz="2000" b="1" dirty="0"/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86D9ED9-D787-7873-A62C-BC52944943D4}"/>
              </a:ext>
            </a:extLst>
          </p:cNvPr>
          <p:cNvCxnSpPr>
            <a:cxnSpLocks/>
          </p:cNvCxnSpPr>
          <p:nvPr/>
        </p:nvCxnSpPr>
        <p:spPr>
          <a:xfrm>
            <a:off x="4070555" y="6400889"/>
            <a:ext cx="3138898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>
            <a:extLst>
              <a:ext uri="{FF2B5EF4-FFF2-40B4-BE49-F238E27FC236}">
                <a16:creationId xmlns:a16="http://schemas.microsoft.com/office/drawing/2014/main" id="{0F2BF4D6-91E4-911E-C52E-90054C2CE6CA}"/>
              </a:ext>
            </a:extLst>
          </p:cNvPr>
          <p:cNvSpPr txBox="1"/>
          <p:nvPr/>
        </p:nvSpPr>
        <p:spPr>
          <a:xfrm>
            <a:off x="7268512" y="6262390"/>
            <a:ext cx="423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Steven Schall, William </a:t>
            </a:r>
            <a:r>
              <a:rPr lang="de-DE" sz="1200" dirty="0" err="1">
                <a:solidFill>
                  <a:srgbClr val="05ACD8"/>
                </a:solidFill>
              </a:rPr>
              <a:t>Mendat</a:t>
            </a:r>
            <a:r>
              <a:rPr lang="de-DE" sz="1200" dirty="0">
                <a:solidFill>
                  <a:srgbClr val="05ACD8"/>
                </a:solidFill>
              </a:rPr>
              <a:t>, Matthias Reichenbach, Max Ernst</a:t>
            </a:r>
            <a:endParaRPr lang="en-DE" sz="1200" dirty="0">
              <a:solidFill>
                <a:srgbClr val="05ACD8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1B13195F-72CB-8EBC-9CBF-D23E4A4F88FB}"/>
              </a:ext>
            </a:extLst>
          </p:cNvPr>
          <p:cNvSpPr txBox="1"/>
          <p:nvPr/>
        </p:nvSpPr>
        <p:spPr>
          <a:xfrm>
            <a:off x="9201132" y="403462"/>
            <a:ext cx="245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Verteilung des Subscale Algorithmus</a:t>
            </a:r>
            <a:endParaRPr lang="en-DE" sz="1200" dirty="0">
              <a:solidFill>
                <a:srgbClr val="05ACD8"/>
              </a:solidFill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EC4427EC-1B64-2265-ED64-2F7382FE45AB}"/>
              </a:ext>
            </a:extLst>
          </p:cNvPr>
          <p:cNvCxnSpPr>
            <a:cxnSpLocks/>
          </p:cNvCxnSpPr>
          <p:nvPr/>
        </p:nvCxnSpPr>
        <p:spPr>
          <a:xfrm>
            <a:off x="4070555" y="541961"/>
            <a:ext cx="5073445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93212F20-8258-47CD-4859-8F123ECA9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598" y="1029912"/>
            <a:ext cx="7979697" cy="4744527"/>
          </a:xfrm>
          <a:prstGeom prst="rect">
            <a:avLst/>
          </a:prstGeom>
        </p:spPr>
      </p:pic>
      <p:sp>
        <p:nvSpPr>
          <p:cNvPr id="5" name="TextBox 17">
            <a:extLst>
              <a:ext uri="{FF2B5EF4-FFF2-40B4-BE49-F238E27FC236}">
                <a16:creationId xmlns:a16="http://schemas.microsoft.com/office/drawing/2014/main" id="{1BE114F4-154E-295B-E739-2A2E4EF0CC35}"/>
              </a:ext>
            </a:extLst>
          </p:cNvPr>
          <p:cNvSpPr txBox="1"/>
          <p:nvPr/>
        </p:nvSpPr>
        <p:spPr>
          <a:xfrm>
            <a:off x="383309" y="1726787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Berechnung</a:t>
            </a:r>
            <a:r>
              <a:rPr lang="en-US" sz="1600" dirty="0"/>
              <a:t> der Subspaces </a:t>
            </a:r>
            <a:r>
              <a:rPr lang="en-US" sz="1600" dirty="0" err="1"/>
              <a:t>innerhalb</a:t>
            </a:r>
            <a:r>
              <a:rPr lang="en-US" sz="1600" dirty="0"/>
              <a:t> der </a:t>
            </a:r>
            <a:r>
              <a:rPr lang="en-US" sz="1600" dirty="0" err="1"/>
              <a:t>Signatur</a:t>
            </a:r>
            <a:endParaRPr lang="en-DE" sz="1600" dirty="0"/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6DED27E7-80DE-816B-B448-E28555C4E3C8}"/>
              </a:ext>
            </a:extLst>
          </p:cNvPr>
          <p:cNvSpPr txBox="1"/>
          <p:nvPr/>
        </p:nvSpPr>
        <p:spPr>
          <a:xfrm>
            <a:off x="383309" y="2271894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Konvertierung</a:t>
            </a:r>
            <a:r>
              <a:rPr lang="en-US" sz="1600" dirty="0"/>
              <a:t> der </a:t>
            </a:r>
            <a:r>
              <a:rPr lang="en-US" sz="1600" dirty="0" err="1"/>
              <a:t>Daten</a:t>
            </a:r>
            <a:r>
              <a:rPr lang="en-US" sz="1600" dirty="0"/>
              <a:t> in </a:t>
            </a:r>
            <a:r>
              <a:rPr lang="en-US" sz="1600" dirty="0" err="1"/>
              <a:t>gRPC</a:t>
            </a:r>
            <a:r>
              <a:rPr lang="en-US" sz="1600" dirty="0"/>
              <a:t>-Format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2467752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D68DE-7F3A-E0B4-311E-4F1EB372E894}"/>
              </a:ext>
            </a:extLst>
          </p:cNvPr>
          <p:cNvSpPr/>
          <p:nvPr/>
        </p:nvSpPr>
        <p:spPr>
          <a:xfrm>
            <a:off x="0" y="0"/>
            <a:ext cx="4070555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A0AF3-A9B8-CDA0-CE48-3F87AF2FEA2D}"/>
              </a:ext>
            </a:extLst>
          </p:cNvPr>
          <p:cNvCxnSpPr>
            <a:cxnSpLocks/>
          </p:cNvCxnSpPr>
          <p:nvPr/>
        </p:nvCxnSpPr>
        <p:spPr>
          <a:xfrm>
            <a:off x="0" y="6400890"/>
            <a:ext cx="38330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FF45D0-120F-CEC9-F28E-96952E46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39" y="6218328"/>
            <a:ext cx="2743200" cy="365125"/>
          </a:xfrm>
        </p:spPr>
        <p:txBody>
          <a:bodyPr/>
          <a:lstStyle/>
          <a:p>
            <a:fld id="{60D90A33-BE0F-EE46-A61C-7982E24A053D}" type="datetime1">
              <a:rPr lang="de-DE" smtClean="0">
                <a:solidFill>
                  <a:srgbClr val="1F2830"/>
                </a:solidFill>
              </a:rPr>
              <a:t>13.02.2023</a:t>
            </a:fld>
            <a:endParaRPr lang="en-DE" dirty="0">
              <a:solidFill>
                <a:srgbClr val="1F283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3FC613-F6D8-2642-61A0-6C0F9C5647C7}"/>
              </a:ext>
            </a:extLst>
          </p:cNvPr>
          <p:cNvCxnSpPr>
            <a:cxnSpLocks/>
          </p:cNvCxnSpPr>
          <p:nvPr/>
        </p:nvCxnSpPr>
        <p:spPr>
          <a:xfrm>
            <a:off x="0" y="541962"/>
            <a:ext cx="45863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C48534-8186-56E2-3EBF-9C421C2927A3}"/>
              </a:ext>
            </a:extLst>
          </p:cNvPr>
          <p:cNvSpPr txBox="1"/>
          <p:nvPr/>
        </p:nvSpPr>
        <p:spPr>
          <a:xfrm>
            <a:off x="458639" y="403462"/>
            <a:ext cx="1573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1F2830"/>
                </a:solidFill>
              </a:rPr>
              <a:t>Hochschule Offenburg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774A7-AF3C-7630-6570-7C6E075631B3}"/>
              </a:ext>
            </a:extLst>
          </p:cNvPr>
          <p:cNvCxnSpPr>
            <a:cxnSpLocks/>
          </p:cNvCxnSpPr>
          <p:nvPr/>
        </p:nvCxnSpPr>
        <p:spPr>
          <a:xfrm>
            <a:off x="11564983" y="6400889"/>
            <a:ext cx="6270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A9E9F-8162-AB3C-ADB1-0D126AC5103F}"/>
              </a:ext>
            </a:extLst>
          </p:cNvPr>
          <p:cNvCxnSpPr>
            <a:cxnSpLocks/>
          </p:cNvCxnSpPr>
          <p:nvPr/>
        </p:nvCxnSpPr>
        <p:spPr>
          <a:xfrm>
            <a:off x="11651226" y="546965"/>
            <a:ext cx="540774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527E0D-E016-FC09-1B5B-A13056395784}"/>
              </a:ext>
            </a:extLst>
          </p:cNvPr>
          <p:cNvCxnSpPr>
            <a:cxnSpLocks/>
          </p:cNvCxnSpPr>
          <p:nvPr/>
        </p:nvCxnSpPr>
        <p:spPr>
          <a:xfrm>
            <a:off x="2032083" y="541961"/>
            <a:ext cx="2038472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26CBD6-9FCF-B638-542C-7AD180D8EFCE}"/>
              </a:ext>
            </a:extLst>
          </p:cNvPr>
          <p:cNvCxnSpPr>
            <a:cxnSpLocks/>
          </p:cNvCxnSpPr>
          <p:nvPr/>
        </p:nvCxnSpPr>
        <p:spPr>
          <a:xfrm>
            <a:off x="1343608" y="6400889"/>
            <a:ext cx="2726947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88777-5CC4-360D-6C9A-13E4D29ECB64}"/>
              </a:ext>
            </a:extLst>
          </p:cNvPr>
          <p:cNvSpPr txBox="1"/>
          <p:nvPr/>
        </p:nvSpPr>
        <p:spPr>
          <a:xfrm>
            <a:off x="315174" y="1144116"/>
            <a:ext cx="929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Docker</a:t>
            </a:r>
            <a:endParaRPr lang="en-DE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B6ABFE-0358-C405-5962-995A4909B61B}"/>
              </a:ext>
            </a:extLst>
          </p:cNvPr>
          <p:cNvSpPr txBox="1"/>
          <p:nvPr/>
        </p:nvSpPr>
        <p:spPr>
          <a:xfrm>
            <a:off x="315174" y="1726787"/>
            <a:ext cx="34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Ein zentrales </a:t>
            </a:r>
            <a:r>
              <a:rPr lang="de-DE" sz="1600" dirty="0" err="1"/>
              <a:t>Dockerfile</a:t>
            </a:r>
            <a:endParaRPr lang="en-DE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D0DDB-CA1D-A7DD-B764-6038565E7AC2}"/>
              </a:ext>
            </a:extLst>
          </p:cNvPr>
          <p:cNvSpPr txBox="1"/>
          <p:nvPr/>
        </p:nvSpPr>
        <p:spPr>
          <a:xfrm>
            <a:off x="315174" y="2275530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Einfache Ausführung über wenige Befehle</a:t>
            </a:r>
            <a:endParaRPr lang="en-DE" sz="1600" dirty="0"/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86D9ED9-D787-7873-A62C-BC52944943D4}"/>
              </a:ext>
            </a:extLst>
          </p:cNvPr>
          <p:cNvCxnSpPr>
            <a:cxnSpLocks/>
          </p:cNvCxnSpPr>
          <p:nvPr/>
        </p:nvCxnSpPr>
        <p:spPr>
          <a:xfrm>
            <a:off x="4070555" y="6400889"/>
            <a:ext cx="3138898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>
            <a:extLst>
              <a:ext uri="{FF2B5EF4-FFF2-40B4-BE49-F238E27FC236}">
                <a16:creationId xmlns:a16="http://schemas.microsoft.com/office/drawing/2014/main" id="{0F2BF4D6-91E4-911E-C52E-90054C2CE6CA}"/>
              </a:ext>
            </a:extLst>
          </p:cNvPr>
          <p:cNvSpPr txBox="1"/>
          <p:nvPr/>
        </p:nvSpPr>
        <p:spPr>
          <a:xfrm>
            <a:off x="7268512" y="6262390"/>
            <a:ext cx="423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Steven Schall, William </a:t>
            </a:r>
            <a:r>
              <a:rPr lang="de-DE" sz="1200" dirty="0" err="1">
                <a:solidFill>
                  <a:srgbClr val="05ACD8"/>
                </a:solidFill>
              </a:rPr>
              <a:t>Mendat</a:t>
            </a:r>
            <a:r>
              <a:rPr lang="de-DE" sz="1200" dirty="0">
                <a:solidFill>
                  <a:srgbClr val="05ACD8"/>
                </a:solidFill>
              </a:rPr>
              <a:t>, Matthias Reichenbach, Max Ernst</a:t>
            </a:r>
            <a:endParaRPr lang="en-DE" sz="1200" dirty="0">
              <a:solidFill>
                <a:srgbClr val="05ACD8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1B13195F-72CB-8EBC-9CBF-D23E4A4F88FB}"/>
              </a:ext>
            </a:extLst>
          </p:cNvPr>
          <p:cNvSpPr txBox="1"/>
          <p:nvPr/>
        </p:nvSpPr>
        <p:spPr>
          <a:xfrm>
            <a:off x="9201132" y="403462"/>
            <a:ext cx="245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Verteilung des Subscale Algorithmus</a:t>
            </a:r>
            <a:endParaRPr lang="en-DE" sz="1200" dirty="0">
              <a:solidFill>
                <a:srgbClr val="05ACD8"/>
              </a:solidFill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EC4427EC-1B64-2265-ED64-2F7382FE45AB}"/>
              </a:ext>
            </a:extLst>
          </p:cNvPr>
          <p:cNvCxnSpPr>
            <a:cxnSpLocks/>
          </p:cNvCxnSpPr>
          <p:nvPr/>
        </p:nvCxnSpPr>
        <p:spPr>
          <a:xfrm>
            <a:off x="4070555" y="541961"/>
            <a:ext cx="5073445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8">
            <a:extLst>
              <a:ext uri="{FF2B5EF4-FFF2-40B4-BE49-F238E27FC236}">
                <a16:creationId xmlns:a16="http://schemas.microsoft.com/office/drawing/2014/main" id="{402FA46E-7963-92EA-E44A-BE7043B6BD15}"/>
              </a:ext>
            </a:extLst>
          </p:cNvPr>
          <p:cNvSpPr txBox="1"/>
          <p:nvPr/>
        </p:nvSpPr>
        <p:spPr>
          <a:xfrm>
            <a:off x="315174" y="3095395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Systemunabhängig, sofern NVIDIA-Grafikkarte vorhanden</a:t>
            </a:r>
            <a:endParaRPr lang="en-DE" sz="1600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F7B01E7B-9AA8-DDF6-21B9-E0C840734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29" y="1144116"/>
            <a:ext cx="7457440" cy="482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86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D68DE-7F3A-E0B4-311E-4F1EB372E894}"/>
              </a:ext>
            </a:extLst>
          </p:cNvPr>
          <p:cNvSpPr/>
          <p:nvPr/>
        </p:nvSpPr>
        <p:spPr>
          <a:xfrm>
            <a:off x="0" y="0"/>
            <a:ext cx="4070555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A0AF3-A9B8-CDA0-CE48-3F87AF2FEA2D}"/>
              </a:ext>
            </a:extLst>
          </p:cNvPr>
          <p:cNvCxnSpPr>
            <a:cxnSpLocks/>
          </p:cNvCxnSpPr>
          <p:nvPr/>
        </p:nvCxnSpPr>
        <p:spPr>
          <a:xfrm>
            <a:off x="0" y="6400890"/>
            <a:ext cx="38330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FF45D0-120F-CEC9-F28E-96952E46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39" y="6218328"/>
            <a:ext cx="2743200" cy="365125"/>
          </a:xfrm>
        </p:spPr>
        <p:txBody>
          <a:bodyPr/>
          <a:lstStyle/>
          <a:p>
            <a:fld id="{60D90A33-BE0F-EE46-A61C-7982E24A053D}" type="datetime1">
              <a:rPr lang="de-DE" smtClean="0">
                <a:solidFill>
                  <a:srgbClr val="1F2830"/>
                </a:solidFill>
              </a:rPr>
              <a:t>13.02.2023</a:t>
            </a:fld>
            <a:endParaRPr lang="en-DE" dirty="0">
              <a:solidFill>
                <a:srgbClr val="1F283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3FC613-F6D8-2642-61A0-6C0F9C5647C7}"/>
              </a:ext>
            </a:extLst>
          </p:cNvPr>
          <p:cNvCxnSpPr>
            <a:cxnSpLocks/>
          </p:cNvCxnSpPr>
          <p:nvPr/>
        </p:nvCxnSpPr>
        <p:spPr>
          <a:xfrm>
            <a:off x="0" y="541962"/>
            <a:ext cx="45863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C48534-8186-56E2-3EBF-9C421C2927A3}"/>
              </a:ext>
            </a:extLst>
          </p:cNvPr>
          <p:cNvSpPr txBox="1"/>
          <p:nvPr/>
        </p:nvSpPr>
        <p:spPr>
          <a:xfrm>
            <a:off x="458639" y="403462"/>
            <a:ext cx="1573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1F2830"/>
                </a:solidFill>
              </a:rPr>
              <a:t>Hochschule Offenburg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774A7-AF3C-7630-6570-7C6E075631B3}"/>
              </a:ext>
            </a:extLst>
          </p:cNvPr>
          <p:cNvCxnSpPr>
            <a:cxnSpLocks/>
          </p:cNvCxnSpPr>
          <p:nvPr/>
        </p:nvCxnSpPr>
        <p:spPr>
          <a:xfrm>
            <a:off x="11564983" y="6400889"/>
            <a:ext cx="6270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A9E9F-8162-AB3C-ADB1-0D126AC5103F}"/>
              </a:ext>
            </a:extLst>
          </p:cNvPr>
          <p:cNvCxnSpPr>
            <a:cxnSpLocks/>
          </p:cNvCxnSpPr>
          <p:nvPr/>
        </p:nvCxnSpPr>
        <p:spPr>
          <a:xfrm>
            <a:off x="11651226" y="546965"/>
            <a:ext cx="540774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527E0D-E016-FC09-1B5B-A13056395784}"/>
              </a:ext>
            </a:extLst>
          </p:cNvPr>
          <p:cNvCxnSpPr>
            <a:cxnSpLocks/>
          </p:cNvCxnSpPr>
          <p:nvPr/>
        </p:nvCxnSpPr>
        <p:spPr>
          <a:xfrm>
            <a:off x="2032083" y="541961"/>
            <a:ext cx="2038472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26CBD6-9FCF-B638-542C-7AD180D8EFCE}"/>
              </a:ext>
            </a:extLst>
          </p:cNvPr>
          <p:cNvCxnSpPr>
            <a:cxnSpLocks/>
          </p:cNvCxnSpPr>
          <p:nvPr/>
        </p:nvCxnSpPr>
        <p:spPr>
          <a:xfrm>
            <a:off x="1343608" y="6400889"/>
            <a:ext cx="2726947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88777-5CC4-360D-6C9A-13E4D29ECB64}"/>
              </a:ext>
            </a:extLst>
          </p:cNvPr>
          <p:cNvSpPr txBox="1"/>
          <p:nvPr/>
        </p:nvSpPr>
        <p:spPr>
          <a:xfrm>
            <a:off x="315174" y="1144116"/>
            <a:ext cx="929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Docker</a:t>
            </a:r>
            <a:endParaRPr lang="en-DE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B6ABFE-0358-C405-5962-995A4909B61B}"/>
              </a:ext>
            </a:extLst>
          </p:cNvPr>
          <p:cNvSpPr txBox="1"/>
          <p:nvPr/>
        </p:nvSpPr>
        <p:spPr>
          <a:xfrm>
            <a:off x="315174" y="1726787"/>
            <a:ext cx="34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Ein zentrales </a:t>
            </a:r>
            <a:r>
              <a:rPr lang="de-DE" sz="1600" dirty="0" err="1"/>
              <a:t>Dockerfile</a:t>
            </a:r>
            <a:endParaRPr lang="en-DE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D0DDB-CA1D-A7DD-B764-6038565E7AC2}"/>
              </a:ext>
            </a:extLst>
          </p:cNvPr>
          <p:cNvSpPr txBox="1"/>
          <p:nvPr/>
        </p:nvSpPr>
        <p:spPr>
          <a:xfrm>
            <a:off x="315174" y="2275530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Einfache Ausführung über wenige Befehle</a:t>
            </a:r>
            <a:endParaRPr lang="en-DE" sz="1600" dirty="0"/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86D9ED9-D787-7873-A62C-BC52944943D4}"/>
              </a:ext>
            </a:extLst>
          </p:cNvPr>
          <p:cNvCxnSpPr>
            <a:cxnSpLocks/>
          </p:cNvCxnSpPr>
          <p:nvPr/>
        </p:nvCxnSpPr>
        <p:spPr>
          <a:xfrm>
            <a:off x="4070555" y="6400889"/>
            <a:ext cx="3138898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>
            <a:extLst>
              <a:ext uri="{FF2B5EF4-FFF2-40B4-BE49-F238E27FC236}">
                <a16:creationId xmlns:a16="http://schemas.microsoft.com/office/drawing/2014/main" id="{0F2BF4D6-91E4-911E-C52E-90054C2CE6CA}"/>
              </a:ext>
            </a:extLst>
          </p:cNvPr>
          <p:cNvSpPr txBox="1"/>
          <p:nvPr/>
        </p:nvSpPr>
        <p:spPr>
          <a:xfrm>
            <a:off x="7268512" y="6262390"/>
            <a:ext cx="423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Steven Schall, William </a:t>
            </a:r>
            <a:r>
              <a:rPr lang="de-DE" sz="1200" dirty="0" err="1">
                <a:solidFill>
                  <a:srgbClr val="05ACD8"/>
                </a:solidFill>
              </a:rPr>
              <a:t>Mendat</a:t>
            </a:r>
            <a:r>
              <a:rPr lang="de-DE" sz="1200" dirty="0">
                <a:solidFill>
                  <a:srgbClr val="05ACD8"/>
                </a:solidFill>
              </a:rPr>
              <a:t>, Matthias Reichenbach, Max Ernst</a:t>
            </a:r>
            <a:endParaRPr lang="en-DE" sz="1200" dirty="0">
              <a:solidFill>
                <a:srgbClr val="05ACD8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1B13195F-72CB-8EBC-9CBF-D23E4A4F88FB}"/>
              </a:ext>
            </a:extLst>
          </p:cNvPr>
          <p:cNvSpPr txBox="1"/>
          <p:nvPr/>
        </p:nvSpPr>
        <p:spPr>
          <a:xfrm>
            <a:off x="9201132" y="403462"/>
            <a:ext cx="245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Verteilung des Subscale Algorithmus</a:t>
            </a:r>
            <a:endParaRPr lang="en-DE" sz="1200" dirty="0">
              <a:solidFill>
                <a:srgbClr val="05ACD8"/>
              </a:solidFill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EC4427EC-1B64-2265-ED64-2F7382FE45AB}"/>
              </a:ext>
            </a:extLst>
          </p:cNvPr>
          <p:cNvCxnSpPr>
            <a:cxnSpLocks/>
          </p:cNvCxnSpPr>
          <p:nvPr/>
        </p:nvCxnSpPr>
        <p:spPr>
          <a:xfrm>
            <a:off x="4070555" y="541961"/>
            <a:ext cx="5073445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8">
            <a:extLst>
              <a:ext uri="{FF2B5EF4-FFF2-40B4-BE49-F238E27FC236}">
                <a16:creationId xmlns:a16="http://schemas.microsoft.com/office/drawing/2014/main" id="{402FA46E-7963-92EA-E44A-BE7043B6BD15}"/>
              </a:ext>
            </a:extLst>
          </p:cNvPr>
          <p:cNvSpPr txBox="1"/>
          <p:nvPr/>
        </p:nvSpPr>
        <p:spPr>
          <a:xfrm>
            <a:off x="315174" y="3095395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Systemunabhängig, sofern NVIDIA-Grafikkarte vorhanden</a:t>
            </a:r>
            <a:endParaRPr lang="en-DE" sz="1600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729AC9E-0050-CDEB-3B2D-10C5A6B45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111" y="3335136"/>
            <a:ext cx="8113161" cy="176101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0F6F2ACF-ED67-F294-E024-0D175F8D0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118" y="1996451"/>
            <a:ext cx="8113154" cy="174546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58D41440-7CC3-1F5D-F9BA-1B756FA87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111" y="635632"/>
            <a:ext cx="8113161" cy="1854263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83632DF-F690-6E8C-F3FE-5B4811CFD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0555" y="4711948"/>
            <a:ext cx="8164717" cy="152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29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D68DE-7F3A-E0B4-311E-4F1EB372E894}"/>
              </a:ext>
            </a:extLst>
          </p:cNvPr>
          <p:cNvSpPr/>
          <p:nvPr/>
        </p:nvSpPr>
        <p:spPr>
          <a:xfrm>
            <a:off x="0" y="0"/>
            <a:ext cx="2160693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A0AF3-A9B8-CDA0-CE48-3F87AF2FEA2D}"/>
              </a:ext>
            </a:extLst>
          </p:cNvPr>
          <p:cNvCxnSpPr>
            <a:cxnSpLocks/>
          </p:cNvCxnSpPr>
          <p:nvPr/>
        </p:nvCxnSpPr>
        <p:spPr>
          <a:xfrm>
            <a:off x="0" y="6400890"/>
            <a:ext cx="38330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FF45D0-120F-CEC9-F28E-96952E46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39" y="6218328"/>
            <a:ext cx="2743200" cy="365125"/>
          </a:xfrm>
        </p:spPr>
        <p:txBody>
          <a:bodyPr/>
          <a:lstStyle/>
          <a:p>
            <a:fld id="{60D90A33-BE0F-EE46-A61C-7982E24A053D}" type="datetime1">
              <a:rPr lang="de-DE" smtClean="0">
                <a:solidFill>
                  <a:srgbClr val="1F2830"/>
                </a:solidFill>
              </a:rPr>
              <a:t>13.02.2023</a:t>
            </a:fld>
            <a:endParaRPr lang="en-DE" dirty="0">
              <a:solidFill>
                <a:srgbClr val="1F283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3FC613-F6D8-2642-61A0-6C0F9C5647C7}"/>
              </a:ext>
            </a:extLst>
          </p:cNvPr>
          <p:cNvCxnSpPr>
            <a:cxnSpLocks/>
          </p:cNvCxnSpPr>
          <p:nvPr/>
        </p:nvCxnSpPr>
        <p:spPr>
          <a:xfrm>
            <a:off x="0" y="541962"/>
            <a:ext cx="45863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C48534-8186-56E2-3EBF-9C421C2927A3}"/>
              </a:ext>
            </a:extLst>
          </p:cNvPr>
          <p:cNvSpPr txBox="1"/>
          <p:nvPr/>
        </p:nvSpPr>
        <p:spPr>
          <a:xfrm>
            <a:off x="458639" y="403462"/>
            <a:ext cx="1573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1F2830"/>
                </a:solidFill>
              </a:rPr>
              <a:t>Hochschule Offenburg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774A7-AF3C-7630-6570-7C6E075631B3}"/>
              </a:ext>
            </a:extLst>
          </p:cNvPr>
          <p:cNvCxnSpPr>
            <a:cxnSpLocks/>
          </p:cNvCxnSpPr>
          <p:nvPr/>
        </p:nvCxnSpPr>
        <p:spPr>
          <a:xfrm>
            <a:off x="11564983" y="6400889"/>
            <a:ext cx="6270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A9E9F-8162-AB3C-ADB1-0D126AC5103F}"/>
              </a:ext>
            </a:extLst>
          </p:cNvPr>
          <p:cNvCxnSpPr>
            <a:cxnSpLocks/>
          </p:cNvCxnSpPr>
          <p:nvPr/>
        </p:nvCxnSpPr>
        <p:spPr>
          <a:xfrm>
            <a:off x="11651226" y="546965"/>
            <a:ext cx="540774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527E0D-E016-FC09-1B5B-A13056395784}"/>
              </a:ext>
            </a:extLst>
          </p:cNvPr>
          <p:cNvCxnSpPr>
            <a:cxnSpLocks/>
          </p:cNvCxnSpPr>
          <p:nvPr/>
        </p:nvCxnSpPr>
        <p:spPr>
          <a:xfrm>
            <a:off x="2032083" y="541961"/>
            <a:ext cx="2038472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26CBD6-9FCF-B638-542C-7AD180D8EFCE}"/>
              </a:ext>
            </a:extLst>
          </p:cNvPr>
          <p:cNvCxnSpPr>
            <a:cxnSpLocks/>
          </p:cNvCxnSpPr>
          <p:nvPr/>
        </p:nvCxnSpPr>
        <p:spPr>
          <a:xfrm>
            <a:off x="1343608" y="6400889"/>
            <a:ext cx="2726947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88777-5CC4-360D-6C9A-13E4D29ECB64}"/>
              </a:ext>
            </a:extLst>
          </p:cNvPr>
          <p:cNvSpPr txBox="1"/>
          <p:nvPr/>
        </p:nvSpPr>
        <p:spPr>
          <a:xfrm>
            <a:off x="315174" y="1144116"/>
            <a:ext cx="1301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Live Demo</a:t>
            </a:r>
            <a:endParaRPr lang="en-DE" sz="2000" b="1" dirty="0"/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86D9ED9-D787-7873-A62C-BC52944943D4}"/>
              </a:ext>
            </a:extLst>
          </p:cNvPr>
          <p:cNvCxnSpPr>
            <a:cxnSpLocks/>
          </p:cNvCxnSpPr>
          <p:nvPr/>
        </p:nvCxnSpPr>
        <p:spPr>
          <a:xfrm>
            <a:off x="2160693" y="6400889"/>
            <a:ext cx="504876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>
            <a:extLst>
              <a:ext uri="{FF2B5EF4-FFF2-40B4-BE49-F238E27FC236}">
                <a16:creationId xmlns:a16="http://schemas.microsoft.com/office/drawing/2014/main" id="{0F2BF4D6-91E4-911E-C52E-90054C2CE6CA}"/>
              </a:ext>
            </a:extLst>
          </p:cNvPr>
          <p:cNvSpPr txBox="1"/>
          <p:nvPr/>
        </p:nvSpPr>
        <p:spPr>
          <a:xfrm>
            <a:off x="7268512" y="6262390"/>
            <a:ext cx="423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Steven Schall, William </a:t>
            </a:r>
            <a:r>
              <a:rPr lang="de-DE" sz="1200" dirty="0" err="1">
                <a:solidFill>
                  <a:srgbClr val="05ACD8"/>
                </a:solidFill>
              </a:rPr>
              <a:t>Mendat</a:t>
            </a:r>
            <a:r>
              <a:rPr lang="de-DE" sz="1200" dirty="0">
                <a:solidFill>
                  <a:srgbClr val="05ACD8"/>
                </a:solidFill>
              </a:rPr>
              <a:t>, Matthias Reichenbach, Max Ernst</a:t>
            </a:r>
            <a:endParaRPr lang="en-DE" sz="1200" dirty="0">
              <a:solidFill>
                <a:srgbClr val="05ACD8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1B13195F-72CB-8EBC-9CBF-D23E4A4F88FB}"/>
              </a:ext>
            </a:extLst>
          </p:cNvPr>
          <p:cNvSpPr txBox="1"/>
          <p:nvPr/>
        </p:nvSpPr>
        <p:spPr>
          <a:xfrm>
            <a:off x="9201132" y="403462"/>
            <a:ext cx="245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Verteilung des Subscale Algorithmus</a:t>
            </a:r>
            <a:endParaRPr lang="en-DE" sz="1200" dirty="0">
              <a:solidFill>
                <a:srgbClr val="05ACD8"/>
              </a:solidFill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EC4427EC-1B64-2265-ED64-2F7382FE45AB}"/>
              </a:ext>
            </a:extLst>
          </p:cNvPr>
          <p:cNvCxnSpPr>
            <a:cxnSpLocks/>
          </p:cNvCxnSpPr>
          <p:nvPr/>
        </p:nvCxnSpPr>
        <p:spPr>
          <a:xfrm>
            <a:off x="2160693" y="541961"/>
            <a:ext cx="698330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B08DF3C5-ADFD-0A2E-DFEC-38E0859F3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241" y="996583"/>
            <a:ext cx="9654049" cy="486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4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2C3490-193F-EB2B-F226-27BFF18E59EB}"/>
              </a:ext>
            </a:extLst>
          </p:cNvPr>
          <p:cNvSpPr txBox="1"/>
          <p:nvPr/>
        </p:nvSpPr>
        <p:spPr>
          <a:xfrm>
            <a:off x="1589167" y="2002351"/>
            <a:ext cx="40557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F3F3F3"/>
                </a:solidFill>
              </a:rPr>
              <a:t>Auswertung</a:t>
            </a:r>
            <a:endParaRPr lang="en-DE" sz="6000" b="1" dirty="0">
              <a:solidFill>
                <a:srgbClr val="F3F3F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31C834-5FA6-66E2-705E-9B1B73AC4600}"/>
              </a:ext>
            </a:extLst>
          </p:cNvPr>
          <p:cNvSpPr txBox="1"/>
          <p:nvPr/>
        </p:nvSpPr>
        <p:spPr>
          <a:xfrm>
            <a:off x="1694731" y="3080554"/>
            <a:ext cx="85846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rgbClr val="F3F3F3"/>
                </a:solidFill>
              </a:rPr>
              <a:t>Sequentielle Messungen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rgbClr val="F3F3F3"/>
                </a:solidFill>
              </a:rPr>
              <a:t>Parallele Messungen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rgbClr val="F3F3F3"/>
                </a:solidFill>
              </a:rPr>
              <a:t>Vergleich von sequentiellen und parallelen Messungen</a:t>
            </a:r>
            <a:endParaRPr lang="en-DE" sz="2800" dirty="0">
              <a:solidFill>
                <a:srgbClr val="F3F3F3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A0AF3-A9B8-CDA0-CE48-3F87AF2FEA2D}"/>
              </a:ext>
            </a:extLst>
          </p:cNvPr>
          <p:cNvCxnSpPr>
            <a:cxnSpLocks/>
          </p:cNvCxnSpPr>
          <p:nvPr/>
        </p:nvCxnSpPr>
        <p:spPr>
          <a:xfrm>
            <a:off x="0" y="6400890"/>
            <a:ext cx="383309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FF45D0-120F-CEC9-F28E-96952E46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39" y="6218328"/>
            <a:ext cx="2743200" cy="365125"/>
          </a:xfrm>
        </p:spPr>
        <p:txBody>
          <a:bodyPr/>
          <a:lstStyle/>
          <a:p>
            <a:fld id="{60D90A33-BE0F-EE46-A61C-7982E24A053D}" type="datetime1">
              <a:rPr lang="de-DE" smtClean="0">
                <a:solidFill>
                  <a:srgbClr val="05ACD8"/>
                </a:solidFill>
              </a:rPr>
              <a:t>13.02.2023</a:t>
            </a:fld>
            <a:endParaRPr lang="en-DE" dirty="0">
              <a:solidFill>
                <a:srgbClr val="05ACD8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3FC613-F6D8-2642-61A0-6C0F9C5647C7}"/>
              </a:ext>
            </a:extLst>
          </p:cNvPr>
          <p:cNvCxnSpPr>
            <a:cxnSpLocks/>
          </p:cNvCxnSpPr>
          <p:nvPr/>
        </p:nvCxnSpPr>
        <p:spPr>
          <a:xfrm>
            <a:off x="0" y="541962"/>
            <a:ext cx="458639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C48534-8186-56E2-3EBF-9C421C2927A3}"/>
              </a:ext>
            </a:extLst>
          </p:cNvPr>
          <p:cNvSpPr txBox="1"/>
          <p:nvPr/>
        </p:nvSpPr>
        <p:spPr>
          <a:xfrm>
            <a:off x="458639" y="403462"/>
            <a:ext cx="1573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5ACD8"/>
                </a:solidFill>
              </a:rPr>
              <a:t>Hochschule Offenburg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774A7-AF3C-7630-6570-7C6E075631B3}"/>
              </a:ext>
            </a:extLst>
          </p:cNvPr>
          <p:cNvCxnSpPr>
            <a:cxnSpLocks/>
          </p:cNvCxnSpPr>
          <p:nvPr/>
        </p:nvCxnSpPr>
        <p:spPr>
          <a:xfrm>
            <a:off x="11564983" y="6400889"/>
            <a:ext cx="6270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15A195E-C40F-B5F6-BDA8-5913190BDAF7}"/>
              </a:ext>
            </a:extLst>
          </p:cNvPr>
          <p:cNvSpPr txBox="1"/>
          <p:nvPr/>
        </p:nvSpPr>
        <p:spPr>
          <a:xfrm>
            <a:off x="9201132" y="403462"/>
            <a:ext cx="245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Verteilung des Subscale Algorithmus</a:t>
            </a:r>
            <a:endParaRPr lang="en-DE" sz="1200" dirty="0">
              <a:solidFill>
                <a:srgbClr val="05ACD8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F8D2B1A-8DB9-5E59-C5E0-EF1FB680BFFE}"/>
              </a:ext>
            </a:extLst>
          </p:cNvPr>
          <p:cNvCxnSpPr>
            <a:cxnSpLocks/>
          </p:cNvCxnSpPr>
          <p:nvPr/>
        </p:nvCxnSpPr>
        <p:spPr>
          <a:xfrm>
            <a:off x="2032083" y="541961"/>
            <a:ext cx="71119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42E29C-4CA0-1499-1D8B-F588D487ED37}"/>
              </a:ext>
            </a:extLst>
          </p:cNvPr>
          <p:cNvCxnSpPr>
            <a:cxnSpLocks/>
          </p:cNvCxnSpPr>
          <p:nvPr/>
        </p:nvCxnSpPr>
        <p:spPr>
          <a:xfrm>
            <a:off x="11651226" y="546965"/>
            <a:ext cx="540774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96C4FC-94F4-8CDA-52DA-1DAC25789C41}"/>
              </a:ext>
            </a:extLst>
          </p:cNvPr>
          <p:cNvSpPr txBox="1"/>
          <p:nvPr/>
        </p:nvSpPr>
        <p:spPr>
          <a:xfrm>
            <a:off x="822755" y="2002350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05ACD8"/>
                </a:solidFill>
              </a:rPr>
              <a:t>4</a:t>
            </a:r>
            <a:endParaRPr lang="en-DE" sz="6000" b="1" dirty="0">
              <a:solidFill>
                <a:srgbClr val="05ACD8"/>
              </a:solidFill>
            </a:endParaRPr>
          </a:p>
        </p:txBody>
      </p:sp>
      <p:cxnSp>
        <p:nvCxnSpPr>
          <p:cNvPr id="10" name="Straight Connector 11">
            <a:extLst>
              <a:ext uri="{FF2B5EF4-FFF2-40B4-BE49-F238E27FC236}">
                <a16:creationId xmlns:a16="http://schemas.microsoft.com/office/drawing/2014/main" id="{6613247C-AF57-D8B0-A4D2-24920F08FB30}"/>
              </a:ext>
            </a:extLst>
          </p:cNvPr>
          <p:cNvCxnSpPr>
            <a:cxnSpLocks/>
          </p:cNvCxnSpPr>
          <p:nvPr/>
        </p:nvCxnSpPr>
        <p:spPr>
          <a:xfrm flipV="1">
            <a:off x="1393372" y="6400889"/>
            <a:ext cx="5816081" cy="6309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27">
            <a:extLst>
              <a:ext uri="{FF2B5EF4-FFF2-40B4-BE49-F238E27FC236}">
                <a16:creationId xmlns:a16="http://schemas.microsoft.com/office/drawing/2014/main" id="{F4F126F9-FE84-081D-C776-2F948C8A3AA8}"/>
              </a:ext>
            </a:extLst>
          </p:cNvPr>
          <p:cNvSpPr txBox="1"/>
          <p:nvPr/>
        </p:nvSpPr>
        <p:spPr>
          <a:xfrm>
            <a:off x="7268512" y="6262390"/>
            <a:ext cx="423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Steven Schall, William </a:t>
            </a:r>
            <a:r>
              <a:rPr lang="de-DE" sz="1200" dirty="0" err="1">
                <a:solidFill>
                  <a:srgbClr val="05ACD8"/>
                </a:solidFill>
              </a:rPr>
              <a:t>Mendat</a:t>
            </a:r>
            <a:r>
              <a:rPr lang="de-DE" sz="1200" dirty="0">
                <a:solidFill>
                  <a:srgbClr val="05ACD8"/>
                </a:solidFill>
              </a:rPr>
              <a:t>, Matthias Reichenbach, Max Ernst</a:t>
            </a:r>
            <a:endParaRPr lang="en-DE" sz="1200" dirty="0">
              <a:solidFill>
                <a:srgbClr val="05AC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698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D68DE-7F3A-E0B4-311E-4F1EB372E894}"/>
              </a:ext>
            </a:extLst>
          </p:cNvPr>
          <p:cNvSpPr/>
          <p:nvPr/>
        </p:nvSpPr>
        <p:spPr>
          <a:xfrm>
            <a:off x="0" y="0"/>
            <a:ext cx="4070555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A0AF3-A9B8-CDA0-CE48-3F87AF2FEA2D}"/>
              </a:ext>
            </a:extLst>
          </p:cNvPr>
          <p:cNvCxnSpPr>
            <a:cxnSpLocks/>
          </p:cNvCxnSpPr>
          <p:nvPr/>
        </p:nvCxnSpPr>
        <p:spPr>
          <a:xfrm>
            <a:off x="0" y="6400890"/>
            <a:ext cx="38330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FF45D0-120F-CEC9-F28E-96952E46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39" y="6218328"/>
            <a:ext cx="2743200" cy="365125"/>
          </a:xfrm>
        </p:spPr>
        <p:txBody>
          <a:bodyPr/>
          <a:lstStyle/>
          <a:p>
            <a:fld id="{60D90A33-BE0F-EE46-A61C-7982E24A053D}" type="datetime1">
              <a:rPr lang="de-DE" smtClean="0">
                <a:solidFill>
                  <a:srgbClr val="1F2830"/>
                </a:solidFill>
              </a:rPr>
              <a:t>13.02.2023</a:t>
            </a:fld>
            <a:endParaRPr lang="en-DE" dirty="0">
              <a:solidFill>
                <a:srgbClr val="1F283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3FC613-F6D8-2642-61A0-6C0F9C5647C7}"/>
              </a:ext>
            </a:extLst>
          </p:cNvPr>
          <p:cNvCxnSpPr>
            <a:cxnSpLocks/>
          </p:cNvCxnSpPr>
          <p:nvPr/>
        </p:nvCxnSpPr>
        <p:spPr>
          <a:xfrm>
            <a:off x="0" y="541962"/>
            <a:ext cx="45863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C48534-8186-56E2-3EBF-9C421C2927A3}"/>
              </a:ext>
            </a:extLst>
          </p:cNvPr>
          <p:cNvSpPr txBox="1"/>
          <p:nvPr/>
        </p:nvSpPr>
        <p:spPr>
          <a:xfrm>
            <a:off x="458639" y="403462"/>
            <a:ext cx="1573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1F2830"/>
                </a:solidFill>
              </a:rPr>
              <a:t>Hochschule Offenburg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774A7-AF3C-7630-6570-7C6E075631B3}"/>
              </a:ext>
            </a:extLst>
          </p:cNvPr>
          <p:cNvCxnSpPr>
            <a:cxnSpLocks/>
          </p:cNvCxnSpPr>
          <p:nvPr/>
        </p:nvCxnSpPr>
        <p:spPr>
          <a:xfrm>
            <a:off x="11564983" y="6400889"/>
            <a:ext cx="6270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A9E9F-8162-AB3C-ADB1-0D126AC5103F}"/>
              </a:ext>
            </a:extLst>
          </p:cNvPr>
          <p:cNvCxnSpPr>
            <a:cxnSpLocks/>
          </p:cNvCxnSpPr>
          <p:nvPr/>
        </p:nvCxnSpPr>
        <p:spPr>
          <a:xfrm>
            <a:off x="11651226" y="546965"/>
            <a:ext cx="540774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527E0D-E016-FC09-1B5B-A13056395784}"/>
              </a:ext>
            </a:extLst>
          </p:cNvPr>
          <p:cNvCxnSpPr>
            <a:cxnSpLocks/>
          </p:cNvCxnSpPr>
          <p:nvPr/>
        </p:nvCxnSpPr>
        <p:spPr>
          <a:xfrm>
            <a:off x="2032083" y="541961"/>
            <a:ext cx="2038472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26CBD6-9FCF-B638-542C-7AD180D8EFCE}"/>
              </a:ext>
            </a:extLst>
          </p:cNvPr>
          <p:cNvCxnSpPr>
            <a:cxnSpLocks/>
          </p:cNvCxnSpPr>
          <p:nvPr/>
        </p:nvCxnSpPr>
        <p:spPr>
          <a:xfrm>
            <a:off x="1343608" y="6400889"/>
            <a:ext cx="2726947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88777-5CC4-360D-6C9A-13E4D29ECB64}"/>
              </a:ext>
            </a:extLst>
          </p:cNvPr>
          <p:cNvSpPr txBox="1"/>
          <p:nvPr/>
        </p:nvSpPr>
        <p:spPr>
          <a:xfrm>
            <a:off x="315174" y="1144116"/>
            <a:ext cx="2854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Sequentielle Messungen</a:t>
            </a:r>
            <a:endParaRPr lang="en-DE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B6ABFE-0358-C405-5962-995A4909B61B}"/>
              </a:ext>
            </a:extLst>
          </p:cNvPr>
          <p:cNvSpPr txBox="1"/>
          <p:nvPr/>
        </p:nvSpPr>
        <p:spPr>
          <a:xfrm>
            <a:off x="315174" y="1726787"/>
            <a:ext cx="34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Messungen innerhalb eines Containers</a:t>
            </a:r>
            <a:endParaRPr lang="en-DE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D0DDB-CA1D-A7DD-B764-6038565E7AC2}"/>
              </a:ext>
            </a:extLst>
          </p:cNvPr>
          <p:cNvSpPr txBox="1"/>
          <p:nvPr/>
        </p:nvSpPr>
        <p:spPr>
          <a:xfrm>
            <a:off x="315174" y="2117109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Sehr nahe beieinanderliegende Messergebnisse</a:t>
            </a:r>
            <a:endParaRPr lang="en-DE" sz="1600" dirty="0"/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86D9ED9-D787-7873-A62C-BC52944943D4}"/>
              </a:ext>
            </a:extLst>
          </p:cNvPr>
          <p:cNvCxnSpPr>
            <a:cxnSpLocks/>
          </p:cNvCxnSpPr>
          <p:nvPr/>
        </p:nvCxnSpPr>
        <p:spPr>
          <a:xfrm>
            <a:off x="4070555" y="6400889"/>
            <a:ext cx="3138898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>
            <a:extLst>
              <a:ext uri="{FF2B5EF4-FFF2-40B4-BE49-F238E27FC236}">
                <a16:creationId xmlns:a16="http://schemas.microsoft.com/office/drawing/2014/main" id="{0F2BF4D6-91E4-911E-C52E-90054C2CE6CA}"/>
              </a:ext>
            </a:extLst>
          </p:cNvPr>
          <p:cNvSpPr txBox="1"/>
          <p:nvPr/>
        </p:nvSpPr>
        <p:spPr>
          <a:xfrm>
            <a:off x="7268512" y="6262390"/>
            <a:ext cx="423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Steven Schall, William </a:t>
            </a:r>
            <a:r>
              <a:rPr lang="de-DE" sz="1200" dirty="0" err="1">
                <a:solidFill>
                  <a:srgbClr val="05ACD8"/>
                </a:solidFill>
              </a:rPr>
              <a:t>Mendat</a:t>
            </a:r>
            <a:r>
              <a:rPr lang="de-DE" sz="1200" dirty="0">
                <a:solidFill>
                  <a:srgbClr val="05ACD8"/>
                </a:solidFill>
              </a:rPr>
              <a:t>, Matthias Reichenbach, Max Ernst</a:t>
            </a:r>
            <a:endParaRPr lang="en-DE" sz="1200" dirty="0">
              <a:solidFill>
                <a:srgbClr val="05ACD8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1B13195F-72CB-8EBC-9CBF-D23E4A4F88FB}"/>
              </a:ext>
            </a:extLst>
          </p:cNvPr>
          <p:cNvSpPr txBox="1"/>
          <p:nvPr/>
        </p:nvSpPr>
        <p:spPr>
          <a:xfrm>
            <a:off x="9201132" y="403462"/>
            <a:ext cx="245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Verteilung des Subscale Algorithmus</a:t>
            </a:r>
            <a:endParaRPr lang="en-DE" sz="1200" dirty="0">
              <a:solidFill>
                <a:srgbClr val="05ACD8"/>
              </a:solidFill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EC4427EC-1B64-2265-ED64-2F7382FE45AB}"/>
              </a:ext>
            </a:extLst>
          </p:cNvPr>
          <p:cNvCxnSpPr>
            <a:cxnSpLocks/>
          </p:cNvCxnSpPr>
          <p:nvPr/>
        </p:nvCxnSpPr>
        <p:spPr>
          <a:xfrm>
            <a:off x="4070555" y="541961"/>
            <a:ext cx="5073445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elle 5">
            <a:extLst>
              <a:ext uri="{FF2B5EF4-FFF2-40B4-BE49-F238E27FC236}">
                <a16:creationId xmlns:a16="http://schemas.microsoft.com/office/drawing/2014/main" id="{BA062C1F-F4C4-E895-737B-1029DF590AD3}"/>
              </a:ext>
            </a:extLst>
          </p:cNvPr>
          <p:cNvGraphicFramePr>
            <a:graphicFrameLocks noGrp="1"/>
          </p:cNvGraphicFramePr>
          <p:nvPr/>
        </p:nvGraphicFramePr>
        <p:xfrm>
          <a:off x="5290193" y="801747"/>
          <a:ext cx="5662508" cy="5322144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2831254">
                  <a:extLst>
                    <a:ext uri="{9D8B030D-6E8A-4147-A177-3AD203B41FA5}">
                      <a16:colId xmlns:a16="http://schemas.microsoft.com/office/drawing/2014/main" val="3934009986"/>
                    </a:ext>
                  </a:extLst>
                </a:gridCol>
                <a:gridCol w="2831254">
                  <a:extLst>
                    <a:ext uri="{9D8B030D-6E8A-4147-A177-3AD203B41FA5}">
                      <a16:colId xmlns:a16="http://schemas.microsoft.com/office/drawing/2014/main" val="3150425101"/>
                    </a:ext>
                  </a:extLst>
                </a:gridCol>
              </a:tblGrid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Ausführungsmessung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Zeit in Sekunden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80118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2.685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830533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2.659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97063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2.675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098246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2.681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017134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2.711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524170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2.657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509927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2.679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143782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2.662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77883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119117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2.676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88411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Durchschnitt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2.675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523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1417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D68DE-7F3A-E0B4-311E-4F1EB372E894}"/>
              </a:ext>
            </a:extLst>
          </p:cNvPr>
          <p:cNvSpPr/>
          <p:nvPr/>
        </p:nvSpPr>
        <p:spPr>
          <a:xfrm>
            <a:off x="0" y="0"/>
            <a:ext cx="4070555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A0AF3-A9B8-CDA0-CE48-3F87AF2FEA2D}"/>
              </a:ext>
            </a:extLst>
          </p:cNvPr>
          <p:cNvCxnSpPr>
            <a:cxnSpLocks/>
          </p:cNvCxnSpPr>
          <p:nvPr/>
        </p:nvCxnSpPr>
        <p:spPr>
          <a:xfrm>
            <a:off x="0" y="6400890"/>
            <a:ext cx="38330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FF45D0-120F-CEC9-F28E-96952E46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39" y="6218328"/>
            <a:ext cx="2743200" cy="365125"/>
          </a:xfrm>
        </p:spPr>
        <p:txBody>
          <a:bodyPr/>
          <a:lstStyle/>
          <a:p>
            <a:fld id="{60D90A33-BE0F-EE46-A61C-7982E24A053D}" type="datetime1">
              <a:rPr lang="de-DE" smtClean="0">
                <a:solidFill>
                  <a:srgbClr val="1F2830"/>
                </a:solidFill>
              </a:rPr>
              <a:t>13.02.2023</a:t>
            </a:fld>
            <a:endParaRPr lang="en-DE" dirty="0">
              <a:solidFill>
                <a:srgbClr val="1F283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3FC613-F6D8-2642-61A0-6C0F9C5647C7}"/>
              </a:ext>
            </a:extLst>
          </p:cNvPr>
          <p:cNvCxnSpPr>
            <a:cxnSpLocks/>
          </p:cNvCxnSpPr>
          <p:nvPr/>
        </p:nvCxnSpPr>
        <p:spPr>
          <a:xfrm>
            <a:off x="0" y="541962"/>
            <a:ext cx="45863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C48534-8186-56E2-3EBF-9C421C2927A3}"/>
              </a:ext>
            </a:extLst>
          </p:cNvPr>
          <p:cNvSpPr txBox="1"/>
          <p:nvPr/>
        </p:nvSpPr>
        <p:spPr>
          <a:xfrm>
            <a:off x="458639" y="403462"/>
            <a:ext cx="1573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1F2830"/>
                </a:solidFill>
              </a:rPr>
              <a:t>Hochschule Offenburg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774A7-AF3C-7630-6570-7C6E075631B3}"/>
              </a:ext>
            </a:extLst>
          </p:cNvPr>
          <p:cNvCxnSpPr>
            <a:cxnSpLocks/>
          </p:cNvCxnSpPr>
          <p:nvPr/>
        </p:nvCxnSpPr>
        <p:spPr>
          <a:xfrm>
            <a:off x="11564983" y="6400889"/>
            <a:ext cx="6270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A9E9F-8162-AB3C-ADB1-0D126AC5103F}"/>
              </a:ext>
            </a:extLst>
          </p:cNvPr>
          <p:cNvCxnSpPr>
            <a:cxnSpLocks/>
          </p:cNvCxnSpPr>
          <p:nvPr/>
        </p:nvCxnSpPr>
        <p:spPr>
          <a:xfrm>
            <a:off x="11651226" y="546965"/>
            <a:ext cx="540774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527E0D-E016-FC09-1B5B-A13056395784}"/>
              </a:ext>
            </a:extLst>
          </p:cNvPr>
          <p:cNvCxnSpPr>
            <a:cxnSpLocks/>
          </p:cNvCxnSpPr>
          <p:nvPr/>
        </p:nvCxnSpPr>
        <p:spPr>
          <a:xfrm>
            <a:off x="2032083" y="541961"/>
            <a:ext cx="2038472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26CBD6-9FCF-B638-542C-7AD180D8EFCE}"/>
              </a:ext>
            </a:extLst>
          </p:cNvPr>
          <p:cNvCxnSpPr>
            <a:cxnSpLocks/>
          </p:cNvCxnSpPr>
          <p:nvPr/>
        </p:nvCxnSpPr>
        <p:spPr>
          <a:xfrm>
            <a:off x="1343608" y="6400889"/>
            <a:ext cx="2726947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88777-5CC4-360D-6C9A-13E4D29ECB64}"/>
              </a:ext>
            </a:extLst>
          </p:cNvPr>
          <p:cNvSpPr txBox="1"/>
          <p:nvPr/>
        </p:nvSpPr>
        <p:spPr>
          <a:xfrm>
            <a:off x="315174" y="1144116"/>
            <a:ext cx="2381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Parallele Messungen</a:t>
            </a:r>
            <a:endParaRPr lang="en-DE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B6ABFE-0358-C405-5962-995A4909B61B}"/>
              </a:ext>
            </a:extLst>
          </p:cNvPr>
          <p:cNvSpPr txBox="1"/>
          <p:nvPr/>
        </p:nvSpPr>
        <p:spPr>
          <a:xfrm>
            <a:off x="315174" y="1726787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Messungen über Rechner hinweg, ausgeführt innerhalb eines Containers</a:t>
            </a:r>
            <a:endParaRPr lang="en-DE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D0DDB-CA1D-A7DD-B764-6038565E7AC2}"/>
              </a:ext>
            </a:extLst>
          </p:cNvPr>
          <p:cNvSpPr txBox="1"/>
          <p:nvPr/>
        </p:nvSpPr>
        <p:spPr>
          <a:xfrm>
            <a:off x="315174" y="2368904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Teilweise bis zu 1 Sekunde Messunterschied</a:t>
            </a:r>
            <a:endParaRPr lang="en-DE" sz="1600" dirty="0"/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86D9ED9-D787-7873-A62C-BC52944943D4}"/>
              </a:ext>
            </a:extLst>
          </p:cNvPr>
          <p:cNvCxnSpPr>
            <a:cxnSpLocks/>
          </p:cNvCxnSpPr>
          <p:nvPr/>
        </p:nvCxnSpPr>
        <p:spPr>
          <a:xfrm>
            <a:off x="4070555" y="6400889"/>
            <a:ext cx="3138898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>
            <a:extLst>
              <a:ext uri="{FF2B5EF4-FFF2-40B4-BE49-F238E27FC236}">
                <a16:creationId xmlns:a16="http://schemas.microsoft.com/office/drawing/2014/main" id="{0F2BF4D6-91E4-911E-C52E-90054C2CE6CA}"/>
              </a:ext>
            </a:extLst>
          </p:cNvPr>
          <p:cNvSpPr txBox="1"/>
          <p:nvPr/>
        </p:nvSpPr>
        <p:spPr>
          <a:xfrm>
            <a:off x="7268512" y="6262390"/>
            <a:ext cx="423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Steven Schall, William </a:t>
            </a:r>
            <a:r>
              <a:rPr lang="de-DE" sz="1200" dirty="0" err="1">
                <a:solidFill>
                  <a:srgbClr val="05ACD8"/>
                </a:solidFill>
              </a:rPr>
              <a:t>Mendat</a:t>
            </a:r>
            <a:r>
              <a:rPr lang="de-DE" sz="1200" dirty="0">
                <a:solidFill>
                  <a:srgbClr val="05ACD8"/>
                </a:solidFill>
              </a:rPr>
              <a:t>, Matthias Reichenbach, Max Ernst</a:t>
            </a:r>
            <a:endParaRPr lang="en-DE" sz="1200" dirty="0">
              <a:solidFill>
                <a:srgbClr val="05ACD8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1B13195F-72CB-8EBC-9CBF-D23E4A4F88FB}"/>
              </a:ext>
            </a:extLst>
          </p:cNvPr>
          <p:cNvSpPr txBox="1"/>
          <p:nvPr/>
        </p:nvSpPr>
        <p:spPr>
          <a:xfrm>
            <a:off x="9201132" y="403462"/>
            <a:ext cx="245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Verteilung des Subscale Algorithmus</a:t>
            </a:r>
            <a:endParaRPr lang="en-DE" sz="1200" dirty="0">
              <a:solidFill>
                <a:srgbClr val="05ACD8"/>
              </a:solidFill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EC4427EC-1B64-2265-ED64-2F7382FE45AB}"/>
              </a:ext>
            </a:extLst>
          </p:cNvPr>
          <p:cNvCxnSpPr>
            <a:cxnSpLocks/>
          </p:cNvCxnSpPr>
          <p:nvPr/>
        </p:nvCxnSpPr>
        <p:spPr>
          <a:xfrm>
            <a:off x="4070555" y="541961"/>
            <a:ext cx="5073445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elle 5">
            <a:extLst>
              <a:ext uri="{FF2B5EF4-FFF2-40B4-BE49-F238E27FC236}">
                <a16:creationId xmlns:a16="http://schemas.microsoft.com/office/drawing/2014/main" id="{BA062C1F-F4C4-E895-737B-1029DF590AD3}"/>
              </a:ext>
            </a:extLst>
          </p:cNvPr>
          <p:cNvGraphicFramePr>
            <a:graphicFrameLocks noGrp="1"/>
          </p:cNvGraphicFramePr>
          <p:nvPr/>
        </p:nvGraphicFramePr>
        <p:xfrm>
          <a:off x="5290193" y="801747"/>
          <a:ext cx="5662508" cy="5322144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2831254">
                  <a:extLst>
                    <a:ext uri="{9D8B030D-6E8A-4147-A177-3AD203B41FA5}">
                      <a16:colId xmlns:a16="http://schemas.microsoft.com/office/drawing/2014/main" val="3934009986"/>
                    </a:ext>
                  </a:extLst>
                </a:gridCol>
                <a:gridCol w="2831254">
                  <a:extLst>
                    <a:ext uri="{9D8B030D-6E8A-4147-A177-3AD203B41FA5}">
                      <a16:colId xmlns:a16="http://schemas.microsoft.com/office/drawing/2014/main" val="3150425101"/>
                    </a:ext>
                  </a:extLst>
                </a:gridCol>
              </a:tblGrid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Ausführungsmessung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Zeit in Sekunden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80118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11.736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830533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11.285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97063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10.982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098246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10.924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017134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10.859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524170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10.908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509927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11.753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143782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11.813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77883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11.348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119117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11.633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88411"/>
                  </a:ext>
                </a:extLst>
              </a:tr>
              <a:tr h="443512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Durchschnitt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11.224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523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755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CD68DE-7F3A-E0B4-311E-4F1EB372E894}"/>
              </a:ext>
            </a:extLst>
          </p:cNvPr>
          <p:cNvSpPr/>
          <p:nvPr/>
        </p:nvSpPr>
        <p:spPr>
          <a:xfrm>
            <a:off x="0" y="0"/>
            <a:ext cx="4070555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A0AF3-A9B8-CDA0-CE48-3F87AF2FEA2D}"/>
              </a:ext>
            </a:extLst>
          </p:cNvPr>
          <p:cNvCxnSpPr>
            <a:cxnSpLocks/>
          </p:cNvCxnSpPr>
          <p:nvPr/>
        </p:nvCxnSpPr>
        <p:spPr>
          <a:xfrm>
            <a:off x="0" y="6400890"/>
            <a:ext cx="38330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0FF45D0-120F-CEC9-F28E-96952E46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39" y="6218328"/>
            <a:ext cx="2743200" cy="365125"/>
          </a:xfrm>
        </p:spPr>
        <p:txBody>
          <a:bodyPr/>
          <a:lstStyle/>
          <a:p>
            <a:fld id="{60D90A33-BE0F-EE46-A61C-7982E24A053D}" type="datetime1">
              <a:rPr lang="de-DE" smtClean="0">
                <a:solidFill>
                  <a:srgbClr val="1F2830"/>
                </a:solidFill>
              </a:rPr>
              <a:t>13.02.2023</a:t>
            </a:fld>
            <a:endParaRPr lang="en-DE" dirty="0">
              <a:solidFill>
                <a:srgbClr val="1F283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3FC613-F6D8-2642-61A0-6C0F9C5647C7}"/>
              </a:ext>
            </a:extLst>
          </p:cNvPr>
          <p:cNvCxnSpPr>
            <a:cxnSpLocks/>
          </p:cNvCxnSpPr>
          <p:nvPr/>
        </p:nvCxnSpPr>
        <p:spPr>
          <a:xfrm>
            <a:off x="0" y="541962"/>
            <a:ext cx="458639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C48534-8186-56E2-3EBF-9C421C2927A3}"/>
              </a:ext>
            </a:extLst>
          </p:cNvPr>
          <p:cNvSpPr txBox="1"/>
          <p:nvPr/>
        </p:nvSpPr>
        <p:spPr>
          <a:xfrm>
            <a:off x="458639" y="403462"/>
            <a:ext cx="1573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1F2830"/>
                </a:solidFill>
              </a:rPr>
              <a:t>Hochschule Offenburg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4774A7-AF3C-7630-6570-7C6E075631B3}"/>
              </a:ext>
            </a:extLst>
          </p:cNvPr>
          <p:cNvCxnSpPr>
            <a:cxnSpLocks/>
          </p:cNvCxnSpPr>
          <p:nvPr/>
        </p:nvCxnSpPr>
        <p:spPr>
          <a:xfrm>
            <a:off x="11564983" y="6400889"/>
            <a:ext cx="627017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EA9E9F-8162-AB3C-ADB1-0D126AC5103F}"/>
              </a:ext>
            </a:extLst>
          </p:cNvPr>
          <p:cNvCxnSpPr>
            <a:cxnSpLocks/>
          </p:cNvCxnSpPr>
          <p:nvPr/>
        </p:nvCxnSpPr>
        <p:spPr>
          <a:xfrm>
            <a:off x="11651226" y="546965"/>
            <a:ext cx="540774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527E0D-E016-FC09-1B5B-A13056395784}"/>
              </a:ext>
            </a:extLst>
          </p:cNvPr>
          <p:cNvCxnSpPr>
            <a:cxnSpLocks/>
          </p:cNvCxnSpPr>
          <p:nvPr/>
        </p:nvCxnSpPr>
        <p:spPr>
          <a:xfrm>
            <a:off x="2032083" y="541961"/>
            <a:ext cx="2038472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26CBD6-9FCF-B638-542C-7AD180D8EFCE}"/>
              </a:ext>
            </a:extLst>
          </p:cNvPr>
          <p:cNvCxnSpPr>
            <a:cxnSpLocks/>
          </p:cNvCxnSpPr>
          <p:nvPr/>
        </p:nvCxnSpPr>
        <p:spPr>
          <a:xfrm>
            <a:off x="1343608" y="6400889"/>
            <a:ext cx="2726947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88777-5CC4-360D-6C9A-13E4D29ECB64}"/>
              </a:ext>
            </a:extLst>
          </p:cNvPr>
          <p:cNvSpPr txBox="1"/>
          <p:nvPr/>
        </p:nvSpPr>
        <p:spPr>
          <a:xfrm>
            <a:off x="315174" y="1144116"/>
            <a:ext cx="3650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Vergleich von sequentiellen und </a:t>
            </a:r>
          </a:p>
          <a:p>
            <a:r>
              <a:rPr lang="de-DE" sz="2000" b="1" dirty="0"/>
              <a:t>parallelen Messungen</a:t>
            </a:r>
            <a:endParaRPr lang="en-DE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B6ABFE-0358-C405-5962-995A4909B61B}"/>
              </a:ext>
            </a:extLst>
          </p:cNvPr>
          <p:cNvSpPr txBox="1"/>
          <p:nvPr/>
        </p:nvSpPr>
        <p:spPr>
          <a:xfrm>
            <a:off x="315174" y="2023269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Verteilung im Durchschnitt um 8,549 Sekunden langsamer</a:t>
            </a:r>
            <a:endParaRPr lang="en-DE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D0DDB-CA1D-A7DD-B764-6038565E7AC2}"/>
              </a:ext>
            </a:extLst>
          </p:cNvPr>
          <p:cNvSpPr txBox="1"/>
          <p:nvPr/>
        </p:nvSpPr>
        <p:spPr>
          <a:xfrm>
            <a:off x="315174" y="2690005"/>
            <a:ext cx="34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Test nur mit dem gegebenen Testdatensatz</a:t>
            </a:r>
            <a:endParaRPr lang="en-DE" sz="1600" dirty="0"/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86D9ED9-D787-7873-A62C-BC52944943D4}"/>
              </a:ext>
            </a:extLst>
          </p:cNvPr>
          <p:cNvCxnSpPr>
            <a:cxnSpLocks/>
          </p:cNvCxnSpPr>
          <p:nvPr/>
        </p:nvCxnSpPr>
        <p:spPr>
          <a:xfrm>
            <a:off x="4070555" y="6400889"/>
            <a:ext cx="3138898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>
            <a:extLst>
              <a:ext uri="{FF2B5EF4-FFF2-40B4-BE49-F238E27FC236}">
                <a16:creationId xmlns:a16="http://schemas.microsoft.com/office/drawing/2014/main" id="{0F2BF4D6-91E4-911E-C52E-90054C2CE6CA}"/>
              </a:ext>
            </a:extLst>
          </p:cNvPr>
          <p:cNvSpPr txBox="1"/>
          <p:nvPr/>
        </p:nvSpPr>
        <p:spPr>
          <a:xfrm>
            <a:off x="7268512" y="6262390"/>
            <a:ext cx="4231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Steven Schall, William </a:t>
            </a:r>
            <a:r>
              <a:rPr lang="de-DE" sz="1200" dirty="0" err="1">
                <a:solidFill>
                  <a:srgbClr val="05ACD8"/>
                </a:solidFill>
              </a:rPr>
              <a:t>Mendat</a:t>
            </a:r>
            <a:r>
              <a:rPr lang="de-DE" sz="1200" dirty="0">
                <a:solidFill>
                  <a:srgbClr val="05ACD8"/>
                </a:solidFill>
              </a:rPr>
              <a:t>, Matthias Reichenbach, Max Ernst</a:t>
            </a:r>
            <a:endParaRPr lang="en-DE" sz="1200" dirty="0">
              <a:solidFill>
                <a:srgbClr val="05ACD8"/>
              </a:solidFill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1B13195F-72CB-8EBC-9CBF-D23E4A4F88FB}"/>
              </a:ext>
            </a:extLst>
          </p:cNvPr>
          <p:cNvSpPr txBox="1"/>
          <p:nvPr/>
        </p:nvSpPr>
        <p:spPr>
          <a:xfrm>
            <a:off x="9201132" y="403462"/>
            <a:ext cx="245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5ACD8"/>
                </a:solidFill>
              </a:rPr>
              <a:t>Verteilung des Subscale Algorithmus</a:t>
            </a:r>
            <a:endParaRPr lang="en-DE" sz="1200" dirty="0">
              <a:solidFill>
                <a:srgbClr val="05ACD8"/>
              </a:solidFill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EC4427EC-1B64-2265-ED64-2F7382FE45AB}"/>
              </a:ext>
            </a:extLst>
          </p:cNvPr>
          <p:cNvCxnSpPr>
            <a:cxnSpLocks/>
          </p:cNvCxnSpPr>
          <p:nvPr/>
        </p:nvCxnSpPr>
        <p:spPr>
          <a:xfrm>
            <a:off x="4070555" y="541961"/>
            <a:ext cx="5073445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elle 5">
            <a:extLst>
              <a:ext uri="{FF2B5EF4-FFF2-40B4-BE49-F238E27FC236}">
                <a16:creationId xmlns:a16="http://schemas.microsoft.com/office/drawing/2014/main" id="{BA062C1F-F4C4-E895-737B-1029DF590AD3}"/>
              </a:ext>
            </a:extLst>
          </p:cNvPr>
          <p:cNvGraphicFramePr>
            <a:graphicFrameLocks noGrp="1"/>
          </p:cNvGraphicFramePr>
          <p:nvPr/>
        </p:nvGraphicFramePr>
        <p:xfrm>
          <a:off x="4903893" y="1720427"/>
          <a:ext cx="6747333" cy="2988732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2249111">
                  <a:extLst>
                    <a:ext uri="{9D8B030D-6E8A-4147-A177-3AD203B41FA5}">
                      <a16:colId xmlns:a16="http://schemas.microsoft.com/office/drawing/2014/main" val="3934009986"/>
                    </a:ext>
                  </a:extLst>
                </a:gridCol>
                <a:gridCol w="2249111">
                  <a:extLst>
                    <a:ext uri="{9D8B030D-6E8A-4147-A177-3AD203B41FA5}">
                      <a16:colId xmlns:a16="http://schemas.microsoft.com/office/drawing/2014/main" val="3150425101"/>
                    </a:ext>
                  </a:extLst>
                </a:gridCol>
                <a:gridCol w="2249111">
                  <a:extLst>
                    <a:ext uri="{9D8B030D-6E8A-4147-A177-3AD203B41FA5}">
                      <a16:colId xmlns:a16="http://schemas.microsoft.com/office/drawing/2014/main" val="2397139189"/>
                    </a:ext>
                  </a:extLst>
                </a:gridCol>
              </a:tblGrid>
              <a:tr h="74718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Typ der Messung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Sequentielle Zeit in Sekunden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Parallele Zeit </a:t>
                      </a:r>
                    </a:p>
                    <a:p>
                      <a:pPr algn="ctr"/>
                      <a:r>
                        <a:rPr lang="de-DE" dirty="0"/>
                        <a:t>in Sekunden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480118"/>
                  </a:ext>
                </a:extLst>
              </a:tr>
              <a:tr h="74718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Langsamste Messung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2.711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11.813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830533"/>
                  </a:ext>
                </a:extLst>
              </a:tr>
              <a:tr h="74718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Schnellste Messung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2.657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10.736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97063"/>
                  </a:ext>
                </a:extLst>
              </a:tr>
              <a:tr h="74718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Durchschnitt der Messungen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/>
                        <a:t>2.675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/>
                        <a:t>11.224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523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0377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27F76126-FF45-4120-B021-0B9E339A9616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13.02.2023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98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00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10"/>
          <p:cNvSpPr/>
          <p:nvPr/>
        </p:nvSpPr>
        <p:spPr>
          <a:xfrm>
            <a:off x="326520" y="1144080"/>
            <a:ext cx="218052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Datenaufbereitung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105" name="CustomShape 11"/>
          <p:cNvSpPr/>
          <p:nvPr/>
        </p:nvSpPr>
        <p:spPr>
          <a:xfrm>
            <a:off x="315000" y="17269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Markierung jedes Datums mit zufälliger Ganzzahl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06" name="CustomShape 12"/>
          <p:cNvSpPr/>
          <p:nvPr/>
        </p:nvSpPr>
        <p:spPr>
          <a:xfrm>
            <a:off x="315000" y="23875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Schlüssel dient zur Kollisionsdetektion mittels Hashing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07" name="CustomShape 13"/>
          <p:cNvSpPr/>
          <p:nvPr/>
        </p:nvSpPr>
        <p:spPr>
          <a:xfrm>
            <a:off x="315000" y="3037680"/>
            <a:ext cx="3411720" cy="82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Summe mehrerer Schlüssel bildet eindeutigen Wert mit welchem Gruppen verglichen werden können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08" name="Line 14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15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10" name="CustomShape 16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11" name="Line 17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020E9A1A-6CC7-48D9-81C5-A724BCCA3646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13.02.2023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15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17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0"/>
          <p:cNvSpPr/>
          <p:nvPr/>
        </p:nvSpPr>
        <p:spPr>
          <a:xfrm>
            <a:off x="320040" y="1144080"/>
            <a:ext cx="216396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CoreSet-Erzeugung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122" name="CustomShape 11"/>
          <p:cNvSpPr/>
          <p:nvPr/>
        </p:nvSpPr>
        <p:spPr>
          <a:xfrm>
            <a:off x="315000" y="17269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Vergleich des gleichen Features über alle Datensätze hinweg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23" name="CustomShape 12"/>
          <p:cNvSpPr/>
          <p:nvPr/>
        </p:nvSpPr>
        <p:spPr>
          <a:xfrm>
            <a:off x="315000" y="2387520"/>
            <a:ext cx="3411720" cy="82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Bildung von CoreSets mit mindestens  Elementen mit einer maximalen Distanz von 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24" name="CustomShape 13"/>
          <p:cNvSpPr/>
          <p:nvPr/>
        </p:nvSpPr>
        <p:spPr>
          <a:xfrm>
            <a:off x="315000" y="3240720"/>
            <a:ext cx="3411720" cy="33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CoreSets sind eindimensionale Cluster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25" name="Line 14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5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27" name="CustomShape 16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28" name="Line 17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18"/>
          <p:cNvSpPr/>
          <p:nvPr/>
        </p:nvSpPr>
        <p:spPr>
          <a:xfrm>
            <a:off x="315000" y="360720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Bildung von CoreSets für jede Dimension isoliert</a:t>
            </a:r>
            <a:endParaRPr lang="de-DE" sz="1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9F0E939-38C3-43BC-9A15-4EE04E0DE2C8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13.02.2023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33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35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10"/>
          <p:cNvSpPr/>
          <p:nvPr/>
        </p:nvSpPr>
        <p:spPr>
          <a:xfrm>
            <a:off x="325080" y="1144080"/>
            <a:ext cx="316800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Kombination zu Dense Units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140" name="CustomShape 11"/>
          <p:cNvSpPr/>
          <p:nvPr/>
        </p:nvSpPr>
        <p:spPr>
          <a:xfrm>
            <a:off x="315000" y="17269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Bildung von Kombinationen der Größe  aus allen Elementen eines CoreSets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41" name="CustomShape 12"/>
          <p:cNvSpPr/>
          <p:nvPr/>
        </p:nvSpPr>
        <p:spPr>
          <a:xfrm>
            <a:off x="315000" y="23875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Unabhängige Dense Unit Kombination für jedes CoreSet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42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44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45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F2CC7791-C04E-498A-8A8F-8F3F7216E295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13.02.2023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9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51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10"/>
          <p:cNvSpPr/>
          <p:nvPr/>
        </p:nvSpPr>
        <p:spPr>
          <a:xfrm>
            <a:off x="322200" y="1144080"/>
            <a:ext cx="230544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Dense Unit Kollision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156" name="CustomShape 11"/>
          <p:cNvSpPr/>
          <p:nvPr/>
        </p:nvSpPr>
        <p:spPr>
          <a:xfrm>
            <a:off x="315000" y="17269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Vergleich von Dense Units über Dimensionen hinweg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57" name="CustomShape 12"/>
          <p:cNvSpPr/>
          <p:nvPr/>
        </p:nvSpPr>
        <p:spPr>
          <a:xfrm>
            <a:off x="315000" y="23875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Vergleich über Summe der Schlüssel aller Elemente einer Dense Unit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58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60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61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17"/>
          <p:cNvSpPr/>
          <p:nvPr/>
        </p:nvSpPr>
        <p:spPr>
          <a:xfrm>
            <a:off x="326160" y="3025080"/>
            <a:ext cx="3411720" cy="82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Labeling von Dense Units mit den Dimensionen, in welchen sie vorkommen</a:t>
            </a:r>
            <a:endParaRPr lang="de-DE" sz="1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0" y="0"/>
            <a:ext cx="4070160" cy="68576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Line 2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TextShape 3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0E8F4463-5F08-406D-81FE-6A168D538323}" type="datetime1">
              <a:rPr lang="de-DE" sz="1200" b="0" strike="noStrike" spc="-1">
                <a:solidFill>
                  <a:srgbClr val="1F2830"/>
                </a:solidFill>
                <a:latin typeface="Calibri"/>
              </a:rPr>
              <a:t>13.02.2023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66" name="Line 4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5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1F2830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68" name="Line 6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Line 7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Line 8"/>
          <p:cNvSpPr/>
          <p:nvPr/>
        </p:nvSpPr>
        <p:spPr>
          <a:xfrm>
            <a:off x="2031840" y="541800"/>
            <a:ext cx="203868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Line 9"/>
          <p:cNvSpPr/>
          <p:nvPr/>
        </p:nvSpPr>
        <p:spPr>
          <a:xfrm>
            <a:off x="1343520" y="6400800"/>
            <a:ext cx="2727000" cy="0"/>
          </a:xfrm>
          <a:prstGeom prst="line">
            <a:avLst/>
          </a:prstGeom>
          <a:ln w="28575">
            <a:solidFill>
              <a:srgbClr val="1F28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10"/>
          <p:cNvSpPr/>
          <p:nvPr/>
        </p:nvSpPr>
        <p:spPr>
          <a:xfrm>
            <a:off x="321120" y="1144080"/>
            <a:ext cx="136512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0000"/>
                </a:solidFill>
                <a:latin typeface="Calibri"/>
              </a:rPr>
              <a:t>Subspacing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173" name="CustomShape 11"/>
          <p:cNvSpPr/>
          <p:nvPr/>
        </p:nvSpPr>
        <p:spPr>
          <a:xfrm>
            <a:off x="315000" y="17269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Aggregation von Dense Units mit gleichem Dimensionslabel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74" name="CustomShape 12"/>
          <p:cNvSpPr/>
          <p:nvPr/>
        </p:nvSpPr>
        <p:spPr>
          <a:xfrm>
            <a:off x="315000" y="2387520"/>
            <a:ext cx="34117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Kombination aller Punkte der Dense Units zu einem Subspace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175" name="Line 13"/>
          <p:cNvSpPr/>
          <p:nvPr/>
        </p:nvSpPr>
        <p:spPr>
          <a:xfrm>
            <a:off x="4070520" y="6400800"/>
            <a:ext cx="31388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4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77" name="CustomShape 15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78" name="Line 16"/>
          <p:cNvSpPr/>
          <p:nvPr/>
        </p:nvSpPr>
        <p:spPr>
          <a:xfrm>
            <a:off x="4070520" y="541800"/>
            <a:ext cx="50734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17"/>
          <p:cNvSpPr/>
          <p:nvPr/>
        </p:nvSpPr>
        <p:spPr>
          <a:xfrm>
            <a:off x="315000" y="2996640"/>
            <a:ext cx="3411720" cy="82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600" b="0" strike="noStrike" spc="-1">
                <a:solidFill>
                  <a:srgbClr val="000000"/>
                </a:solidFill>
                <a:latin typeface="Calibri"/>
              </a:rPr>
              <a:t>Subspaces sind gefilterte Sets an Clusterkandidaten die final mit DBSCAN analysiert werden</a:t>
            </a:r>
            <a:endParaRPr lang="de-DE" sz="1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632960" y="2002320"/>
            <a:ext cx="7932240" cy="100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6000" b="1" strike="noStrike" spc="-1">
                <a:solidFill>
                  <a:srgbClr val="F3F3F3"/>
                </a:solidFill>
                <a:latin typeface="Calibri"/>
              </a:rPr>
              <a:t>Eigene Implementierung</a:t>
            </a:r>
            <a:endParaRPr lang="de-DE" sz="6000" b="0" strike="noStrike" spc="-1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1717560" y="3080520"/>
            <a:ext cx="3780720" cy="222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lang="de-DE" sz="2800" b="0" strike="noStrike" spc="-1" dirty="0">
                <a:solidFill>
                  <a:srgbClr val="F3F3F3"/>
                </a:solidFill>
                <a:latin typeface="Calibri"/>
              </a:rPr>
              <a:t>Import/Export</a:t>
            </a:r>
            <a:endParaRPr lang="de-DE" sz="2800" b="0" strike="noStrike" spc="-1" dirty="0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lang="de-DE" sz="2800" b="0" strike="noStrike" spc="-1" dirty="0" err="1">
                <a:solidFill>
                  <a:srgbClr val="F3F3F3"/>
                </a:solidFill>
                <a:latin typeface="Calibri"/>
              </a:rPr>
              <a:t>CoreSet-Seeker</a:t>
            </a:r>
            <a:endParaRPr lang="de-DE" sz="2800" b="0" strike="noStrike" spc="-1" dirty="0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lang="de-DE" sz="2800" b="0" strike="noStrike" spc="-1" dirty="0" err="1">
                <a:solidFill>
                  <a:srgbClr val="F3F3F3"/>
                </a:solidFill>
                <a:latin typeface="Calibri"/>
              </a:rPr>
              <a:t>Dense</a:t>
            </a:r>
            <a:r>
              <a:rPr lang="de-DE" sz="2800" b="0" strike="noStrike" spc="-1" dirty="0">
                <a:solidFill>
                  <a:srgbClr val="F3F3F3"/>
                </a:solidFill>
                <a:latin typeface="Calibri"/>
              </a:rPr>
              <a:t> Unit Generator</a:t>
            </a:r>
            <a:endParaRPr lang="de-DE" sz="2800" b="0" strike="noStrike" spc="-1" dirty="0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lang="de-DE" sz="2800" b="0" strike="noStrike" spc="-1" dirty="0" err="1">
                <a:solidFill>
                  <a:srgbClr val="F3F3F3"/>
                </a:solidFill>
                <a:latin typeface="Calibri"/>
              </a:rPr>
              <a:t>Subspace</a:t>
            </a:r>
            <a:r>
              <a:rPr lang="de-DE" sz="2800" b="0" strike="noStrike" spc="-1" dirty="0">
                <a:solidFill>
                  <a:srgbClr val="F3F3F3"/>
                </a:solidFill>
                <a:latin typeface="Calibri"/>
              </a:rPr>
              <a:t> </a:t>
            </a:r>
            <a:r>
              <a:rPr lang="de-DE" sz="2800" b="0" strike="noStrike" spc="-1" dirty="0" err="1">
                <a:solidFill>
                  <a:srgbClr val="F3F3F3"/>
                </a:solidFill>
                <a:latin typeface="Calibri"/>
              </a:rPr>
              <a:t>Detector</a:t>
            </a:r>
            <a:endParaRPr lang="de-DE" sz="2800" b="0" strike="noStrike" spc="-1" dirty="0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3F3F3"/>
              </a:buClr>
              <a:buFont typeface="Arial"/>
              <a:buChar char="•"/>
            </a:pPr>
            <a:r>
              <a:rPr lang="de-DE" sz="2800" b="0" strike="noStrike" spc="-1" dirty="0" err="1">
                <a:solidFill>
                  <a:srgbClr val="F3F3F3"/>
                </a:solidFill>
                <a:latin typeface="Calibri"/>
              </a:rPr>
              <a:t>Subspace</a:t>
            </a:r>
            <a:r>
              <a:rPr lang="de-DE" sz="2800" b="0" strike="noStrike" spc="-1" dirty="0">
                <a:solidFill>
                  <a:srgbClr val="F3F3F3"/>
                </a:solidFill>
                <a:latin typeface="Calibri"/>
              </a:rPr>
              <a:t> </a:t>
            </a:r>
            <a:r>
              <a:rPr lang="de-DE" sz="2800" b="0" strike="noStrike" spc="-1" dirty="0" err="1">
                <a:solidFill>
                  <a:srgbClr val="F3F3F3"/>
                </a:solidFill>
                <a:latin typeface="Calibri"/>
              </a:rPr>
              <a:t>Combiner</a:t>
            </a:r>
            <a:endParaRPr lang="de-DE" sz="2800" b="0" strike="noStrike" spc="-1" dirty="0">
              <a:latin typeface="Arial"/>
            </a:endParaRPr>
          </a:p>
        </p:txBody>
      </p:sp>
      <p:sp>
        <p:nvSpPr>
          <p:cNvPr id="182" name="Line 3"/>
          <p:cNvSpPr/>
          <p:nvPr/>
        </p:nvSpPr>
        <p:spPr>
          <a:xfrm>
            <a:off x="0" y="6400800"/>
            <a:ext cx="38304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TextShape 4"/>
          <p:cNvSpPr txBox="1"/>
          <p:nvPr/>
        </p:nvSpPr>
        <p:spPr>
          <a:xfrm>
            <a:off x="458640" y="62182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44796DA-480B-4692-8023-F1B364076CCD}" type="datetime1">
              <a:rPr lang="de-DE" sz="1200" b="0" strike="noStrike" spc="-1">
                <a:solidFill>
                  <a:srgbClr val="05ACD8"/>
                </a:solidFill>
                <a:latin typeface="Calibri"/>
              </a:rPr>
              <a:t>13.02.2023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84" name="Line 5"/>
          <p:cNvSpPr/>
          <p:nvPr/>
        </p:nvSpPr>
        <p:spPr>
          <a:xfrm>
            <a:off x="0" y="541800"/>
            <a:ext cx="45828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6"/>
          <p:cNvSpPr/>
          <p:nvPr/>
        </p:nvSpPr>
        <p:spPr>
          <a:xfrm>
            <a:off x="465840" y="403560"/>
            <a:ext cx="155880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DE" sz="1200" b="0" strike="noStrike" spc="-1">
                <a:solidFill>
                  <a:srgbClr val="05ACD8"/>
                </a:solidFill>
                <a:latin typeface="Calibri"/>
              </a:rPr>
              <a:t>Hochschule Offenburg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86" name="Line 7"/>
          <p:cNvSpPr/>
          <p:nvPr/>
        </p:nvSpPr>
        <p:spPr>
          <a:xfrm>
            <a:off x="11564640" y="6400800"/>
            <a:ext cx="6271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8"/>
          <p:cNvSpPr/>
          <p:nvPr/>
        </p:nvSpPr>
        <p:spPr>
          <a:xfrm>
            <a:off x="9209880" y="403560"/>
            <a:ext cx="243216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Verteilung des Subscale Algorithmus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188" name="Line 9"/>
          <p:cNvSpPr/>
          <p:nvPr/>
        </p:nvSpPr>
        <p:spPr>
          <a:xfrm>
            <a:off x="2031840" y="541800"/>
            <a:ext cx="711216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Line 10"/>
          <p:cNvSpPr/>
          <p:nvPr/>
        </p:nvSpPr>
        <p:spPr>
          <a:xfrm>
            <a:off x="11651040" y="546840"/>
            <a:ext cx="540720" cy="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11"/>
          <p:cNvSpPr/>
          <p:nvPr/>
        </p:nvSpPr>
        <p:spPr>
          <a:xfrm>
            <a:off x="826200" y="2002320"/>
            <a:ext cx="566640" cy="100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6000" b="1" strike="noStrike" spc="-1">
                <a:solidFill>
                  <a:srgbClr val="05ACD8"/>
                </a:solidFill>
                <a:latin typeface="Calibri"/>
              </a:rPr>
              <a:t>2</a:t>
            </a:r>
            <a:endParaRPr lang="de-DE" sz="6000" b="0" strike="noStrike" spc="-1">
              <a:latin typeface="Arial"/>
            </a:endParaRPr>
          </a:p>
        </p:txBody>
      </p:sp>
      <p:sp>
        <p:nvSpPr>
          <p:cNvPr id="191" name="Line 12"/>
          <p:cNvSpPr/>
          <p:nvPr/>
        </p:nvSpPr>
        <p:spPr>
          <a:xfrm flipV="1">
            <a:off x="1393200" y="6400800"/>
            <a:ext cx="5816160" cy="6120"/>
          </a:xfrm>
          <a:prstGeom prst="line">
            <a:avLst/>
          </a:prstGeom>
          <a:ln w="28575">
            <a:solidFill>
              <a:srgbClr val="05A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13"/>
          <p:cNvSpPr/>
          <p:nvPr/>
        </p:nvSpPr>
        <p:spPr>
          <a:xfrm>
            <a:off x="7268400" y="6262560"/>
            <a:ext cx="4231440" cy="27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5ACD8"/>
                </a:solidFill>
                <a:latin typeface="Calibri"/>
              </a:rPr>
              <a:t>Steven Schall, William Mendat, Matthias Reichenbach, Max Ernst</a:t>
            </a:r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1671</Words>
  <Application>Microsoft Office PowerPoint</Application>
  <PresentationFormat>Breitbild</PresentationFormat>
  <Paragraphs>470</Paragraphs>
  <Slides>38</Slides>
  <Notes>33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 2013 - 2022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Max Ernst</dc:creator>
  <dc:description/>
  <cp:lastModifiedBy>Steven Schall</cp:lastModifiedBy>
  <cp:revision>9</cp:revision>
  <dcterms:created xsi:type="dcterms:W3CDTF">2023-01-08T09:36:00Z</dcterms:created>
  <dcterms:modified xsi:type="dcterms:W3CDTF">2023-02-13T18:00:32Z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12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17</vt:i4>
  </property>
</Properties>
</file>